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5">
  <p:sldMasterIdLst>
    <p:sldMasterId id="2147483648" r:id="rId1"/>
  </p:sldMasterIdLst>
  <p:notesMasterIdLst>
    <p:notesMasterId r:id="rId38"/>
  </p:notesMasterIdLst>
  <p:sldIdLst>
    <p:sldId id="351" r:id="rId2"/>
    <p:sldId id="352" r:id="rId3"/>
    <p:sldId id="349" r:id="rId4"/>
    <p:sldId id="350" r:id="rId5"/>
    <p:sldId id="267" r:id="rId6"/>
    <p:sldId id="381" r:id="rId7"/>
    <p:sldId id="270" r:id="rId8"/>
    <p:sldId id="383" r:id="rId9"/>
    <p:sldId id="382" r:id="rId10"/>
    <p:sldId id="386" r:id="rId11"/>
    <p:sldId id="385" r:id="rId12"/>
    <p:sldId id="390" r:id="rId13"/>
    <p:sldId id="360" r:id="rId14"/>
    <p:sldId id="361" r:id="rId15"/>
    <p:sldId id="377" r:id="rId16"/>
    <p:sldId id="365" r:id="rId17"/>
    <p:sldId id="367" r:id="rId18"/>
    <p:sldId id="368" r:id="rId19"/>
    <p:sldId id="369" r:id="rId20"/>
    <p:sldId id="371" r:id="rId21"/>
    <p:sldId id="380" r:id="rId22"/>
    <p:sldId id="372" r:id="rId23"/>
    <p:sldId id="373" r:id="rId24"/>
    <p:sldId id="374" r:id="rId25"/>
    <p:sldId id="329" r:id="rId26"/>
    <p:sldId id="359" r:id="rId27"/>
    <p:sldId id="330" r:id="rId28"/>
    <p:sldId id="362" r:id="rId29"/>
    <p:sldId id="316" r:id="rId30"/>
    <p:sldId id="388" r:id="rId31"/>
    <p:sldId id="334" r:id="rId32"/>
    <p:sldId id="285" r:id="rId33"/>
    <p:sldId id="353" r:id="rId34"/>
    <p:sldId id="288" r:id="rId35"/>
    <p:sldId id="355" r:id="rId36"/>
    <p:sldId id="32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u Varghese" initials="SV" lastIdx="1" clrIdx="0">
    <p:extLst>
      <p:ext uri="{19B8F6BF-5375-455C-9EA6-DF929625EA0E}">
        <p15:presenceInfo xmlns:p15="http://schemas.microsoft.com/office/powerpoint/2012/main" userId="594176b8a977fb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15D"/>
    <a:srgbClr val="DA101A"/>
    <a:srgbClr val="963F96"/>
    <a:srgbClr val="953F95"/>
    <a:srgbClr val="FF00FF"/>
    <a:srgbClr val="95543F"/>
    <a:srgbClr val="FFFFFF"/>
    <a:srgbClr val="FF6702"/>
    <a:srgbClr val="458796"/>
    <a:srgbClr val="448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6" autoAdjust="0"/>
    <p:restoredTop sz="96433" autoAdjust="0"/>
  </p:normalViewPr>
  <p:slideViewPr>
    <p:cSldViewPr snapToGrid="0">
      <p:cViewPr varScale="1">
        <p:scale>
          <a:sx n="73" d="100"/>
          <a:sy n="73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F99C1-BE7C-465A-B5DA-DB81B207479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38AF25-503B-4075-977D-8F46DFA952DC}">
      <dgm:prSet phldrT="[Text]" custT="1"/>
      <dgm:spPr>
        <a:solidFill>
          <a:srgbClr val="669966"/>
        </a:solidFill>
        <a:ln>
          <a:noFill/>
        </a:ln>
      </dgm:spPr>
      <dgm:t>
        <a:bodyPr/>
        <a:lstStyle/>
        <a:p>
          <a:r>
            <a:rPr lang="en-GB" sz="1700" spc="300">
              <a:latin typeface="Simplifica" panose="02000000000000000000" pitchFamily="2" charset="0"/>
            </a:rPr>
            <a:t>Initiation</a:t>
          </a:r>
          <a:endParaRPr lang="en-GB" sz="1700" spc="300" dirty="0">
            <a:latin typeface="Simplifica" panose="02000000000000000000" pitchFamily="2" charset="0"/>
          </a:endParaRPr>
        </a:p>
      </dgm:t>
    </dgm:pt>
    <dgm:pt modelId="{6BCBA83B-FA91-45F5-8EAE-C6B621174C48}" type="parTrans" cxnId="{EE285A13-9D4E-4875-8E73-6D932B0A70F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897AD90-7FD0-4014-9827-743D6262A840}" type="sibTrans" cxnId="{EE285A13-9D4E-4875-8E73-6D932B0A70F8}">
      <dgm:prSet/>
      <dgm:spPr>
        <a:solidFill>
          <a:srgbClr val="6699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4AD36CF-C135-4AB9-8BC1-70E289A4EC46}">
      <dgm:prSet phldrT="[Text]" custT="1"/>
      <dgm:spPr>
        <a:solidFill>
          <a:srgbClr val="993366"/>
        </a:solidFill>
        <a:ln>
          <a:noFill/>
        </a:ln>
      </dgm:spPr>
      <dgm:t>
        <a:bodyPr/>
        <a:lstStyle/>
        <a:p>
          <a:r>
            <a:rPr lang="en-GB" sz="1600" spc="300" dirty="0">
              <a:latin typeface="Simplifica" panose="02000000000000000000" pitchFamily="2" charset="0"/>
            </a:rPr>
            <a:t>Prototype, &amp; Documentations </a:t>
          </a:r>
        </a:p>
      </dgm:t>
    </dgm:pt>
    <dgm:pt modelId="{DE2B4F1B-A071-4ADB-A2DE-EF727BB0C3B6}" type="parTrans" cxnId="{693AA311-F96B-4543-9160-32677AD991B9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C32CB323-DA9F-48D6-AF57-64F4F9F14B3B}" type="sibTrans" cxnId="{693AA311-F96B-4543-9160-32677AD991B9}">
      <dgm:prSet/>
      <dgm:spPr>
        <a:solidFill>
          <a:srgbClr val="9933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01E8A92-5246-49B7-9251-DF2EC5D58103}">
      <dgm:prSet phldrT="[Text]" custT="1"/>
      <dgm:spPr>
        <a:solidFill>
          <a:srgbClr val="F4DCE8">
            <a:alpha val="89804"/>
          </a:srgbClr>
        </a:solidFill>
        <a:ln w="25400">
          <a:solidFill>
            <a:srgbClr val="993366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Prototype/UI/UX Approval</a:t>
          </a:r>
        </a:p>
      </dgm:t>
    </dgm:pt>
    <dgm:pt modelId="{B507856C-0CD1-4FBA-BFBE-C0E7CC811DFD}" type="par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1D0A6960-1C23-49BA-A0C0-C8D3DC19FBF4}" type="sib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1356A0A-5D80-4746-AE7B-55F6EFC85CAE}">
      <dgm:prSet phldrT="[Text]" custT="1"/>
      <dgm:spPr>
        <a:solidFill>
          <a:srgbClr val="FFCC00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gm:t>
    </dgm:pt>
    <dgm:pt modelId="{49C027C2-1C73-4F59-A749-B22DB05A560F}" type="parTrans" cxnId="{2AEC0AB4-9899-49C3-B9BF-5FB05394AE46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D5BDC11-EA77-44CB-9C22-48AC0C3F7510}" type="sibTrans" cxnId="{2AEC0AB4-9899-49C3-B9BF-5FB05394AE46}">
      <dgm:prSet/>
      <dgm:spPr>
        <a:solidFill>
          <a:srgbClr val="FFCC00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843213A-D927-4E00-80E0-3CB3135010E1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DB Design</a:t>
          </a:r>
        </a:p>
      </dgm:t>
    </dgm:pt>
    <dgm:pt modelId="{3A20B40D-827D-4483-B849-44E8DBFFC102}" type="par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0D01AC8-857B-4FED-B505-4980E7763281}" type="sib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FA3865BA-673B-4B97-8391-89CC5314870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Coding </a:t>
          </a:r>
        </a:p>
      </dgm:t>
    </dgm:pt>
    <dgm:pt modelId="{D3BABDD0-FD83-42FD-9C4D-7D14A4D8D34E}" type="par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BFA078-1013-41E1-8BE3-616016714DE9}" type="sib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344AD6C-BC99-4398-9806-E2B5AF93528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Testing</a:t>
          </a:r>
        </a:p>
      </dgm:t>
    </dgm:pt>
    <dgm:pt modelId="{A8361953-9823-4C48-BD1B-1A4169A5D897}" type="par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CCF1338-8D2B-4AD2-A3BF-51F34EE5F60F}" type="sib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19ECFAB-9F0E-4196-8300-6818D88D685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QA</a:t>
          </a:r>
        </a:p>
      </dgm:t>
    </dgm:pt>
    <dgm:pt modelId="{C1048B49-7B85-4076-92CA-04817CDF3C96}" type="par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12DE8B3-1176-4A5C-A0AA-13804B1325AA}" type="sib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CA266AD-C001-4D7C-846E-A4AB6D4E4AA2}">
      <dgm:prSet phldrT="[Text]" custT="1"/>
      <dgm:spPr>
        <a:solidFill>
          <a:srgbClr val="333333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gm:t>
    </dgm:pt>
    <dgm:pt modelId="{875B333B-2F3C-40BF-B6E1-8B7443F82B8A}" type="par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5ABC187-DDC2-4BAC-983F-3E6B69017674}" type="sib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4B71DB0-5FAA-46D1-AE92-EC92007CB6F7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UAT</a:t>
          </a:r>
        </a:p>
      </dgm:t>
    </dgm:pt>
    <dgm:pt modelId="{64FEDBCB-072D-41BD-B7F1-D890CE056011}" type="par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A332B35F-1B85-4B77-BA7B-A0718CB81013}" type="sib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54E9BFA-FFFC-4899-B46A-DC7DF7AB47A0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Sign-off</a:t>
          </a:r>
        </a:p>
      </dgm:t>
    </dgm:pt>
    <dgm:pt modelId="{1210E2F0-6E2E-4E21-8A84-A58161A0BF2C}" type="par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C22ADF0-36D8-4DC4-969B-456CE194806E}" type="sib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B7BE1B2-8B6C-48ED-ADB7-FA4401C2559C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Warranty /Support </a:t>
          </a:r>
        </a:p>
      </dgm:t>
    </dgm:pt>
    <dgm:pt modelId="{60F270DB-F38E-459A-A313-302AE3FED756}" type="par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F7BE24-BF85-46DD-A61C-8F6C2AFC96A5}" type="sib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9155206E-F8EE-4A38-B289-7F4BFC1502A4}">
      <dgm:prSet phldrT="[Text]"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1500" b="0" dirty="0">
              <a:latin typeface="Simplifica" panose="02000000000000000000" pitchFamily="2" charset="0"/>
            </a:rPr>
            <a:t>Administrative tasks (Contract, Advance payment)</a:t>
          </a:r>
        </a:p>
      </dgm:t>
    </dgm:pt>
    <dgm:pt modelId="{A03D7F71-14A5-41E3-B76A-DAFE2AAAD27B}" type="parTrans" cxnId="{5CDA5421-732A-49D9-B71F-B43B5CAC9C3C}">
      <dgm:prSet/>
      <dgm:spPr/>
      <dgm:t>
        <a:bodyPr/>
        <a:lstStyle/>
        <a:p>
          <a:endParaRPr lang="en-US"/>
        </a:p>
      </dgm:t>
    </dgm:pt>
    <dgm:pt modelId="{FC389060-DCE1-4488-A7F5-1E3F5A6B168B}" type="sibTrans" cxnId="{5CDA5421-732A-49D9-B71F-B43B5CAC9C3C}">
      <dgm:prSet/>
      <dgm:spPr/>
      <dgm:t>
        <a:bodyPr/>
        <a:lstStyle/>
        <a:p>
          <a:endParaRPr lang="en-US"/>
        </a:p>
      </dgm:t>
    </dgm:pt>
    <dgm:pt modelId="{BD147DAE-A837-4604-9A5B-FC3DED698352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Project Kick-off</a:t>
          </a:r>
        </a:p>
      </dgm:t>
    </dgm:pt>
    <dgm:pt modelId="{4E574B35-4884-442C-A076-58DB9F52E7E4}" type="parTrans" cxnId="{A738ACB4-475E-4C82-BCB6-CD3A663C798B}">
      <dgm:prSet/>
      <dgm:spPr/>
      <dgm:t>
        <a:bodyPr/>
        <a:lstStyle/>
        <a:p>
          <a:endParaRPr lang="en-US"/>
        </a:p>
      </dgm:t>
    </dgm:pt>
    <dgm:pt modelId="{7E7C43B1-637E-4A28-9106-17A9F56153CB}" type="sibTrans" cxnId="{A738ACB4-475E-4C82-BCB6-CD3A663C798B}">
      <dgm:prSet/>
      <dgm:spPr/>
      <dgm:t>
        <a:bodyPr/>
        <a:lstStyle/>
        <a:p>
          <a:endParaRPr lang="en-US"/>
        </a:p>
      </dgm:t>
    </dgm:pt>
    <dgm:pt modelId="{42A2438C-7661-4E45-9DED-DC566BEAEDE3}">
      <dgm:prSet custT="1"/>
      <dgm:spPr/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Other Documentation Deliverables </a:t>
          </a:r>
        </a:p>
      </dgm:t>
    </dgm:pt>
    <dgm:pt modelId="{4CF8B537-AD65-4B78-A36A-472DC0F55F6A}" type="parTrans" cxnId="{AEF079A6-A355-488C-AAF7-CF3F64B810AF}">
      <dgm:prSet/>
      <dgm:spPr/>
      <dgm:t>
        <a:bodyPr/>
        <a:lstStyle/>
        <a:p>
          <a:endParaRPr lang="en-GB"/>
        </a:p>
      </dgm:t>
    </dgm:pt>
    <dgm:pt modelId="{F20EB170-ECB0-43F4-9F29-859C19BBE17D}" type="sibTrans" cxnId="{AEF079A6-A355-488C-AAF7-CF3F64B810AF}">
      <dgm:prSet/>
      <dgm:spPr/>
      <dgm:t>
        <a:bodyPr/>
        <a:lstStyle/>
        <a:p>
          <a:endParaRPr lang="en-GB"/>
        </a:p>
      </dgm:t>
    </dgm:pt>
    <dgm:pt modelId="{00533F45-F736-4BC4-8CB5-E62B9F4F690D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BRD/SRS creation and approval</a:t>
          </a:r>
        </a:p>
      </dgm:t>
    </dgm:pt>
    <dgm:pt modelId="{14598C73-4FA7-4F42-BB31-98629E3FA059}" type="parTrans" cxnId="{81B999C3-5631-4723-B5E4-58645AC1AC96}">
      <dgm:prSet/>
      <dgm:spPr/>
      <dgm:t>
        <a:bodyPr/>
        <a:lstStyle/>
        <a:p>
          <a:endParaRPr lang="en-GB"/>
        </a:p>
      </dgm:t>
    </dgm:pt>
    <dgm:pt modelId="{4CD548B5-EBD0-4073-AADB-ED86D0C20506}" type="sibTrans" cxnId="{81B999C3-5631-4723-B5E4-58645AC1AC96}">
      <dgm:prSet/>
      <dgm:spPr/>
      <dgm:t>
        <a:bodyPr/>
        <a:lstStyle/>
        <a:p>
          <a:endParaRPr lang="en-GB"/>
        </a:p>
      </dgm:t>
    </dgm:pt>
    <dgm:pt modelId="{2E322CC9-C97F-4681-B99B-A9004AB87018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Prototype/UI/UX Initiation </a:t>
          </a:r>
        </a:p>
      </dgm:t>
    </dgm:pt>
    <dgm:pt modelId="{C82B8376-E242-4B0E-BB42-C9FBB5BBC55E}" type="parTrans" cxnId="{5966179C-63B8-4FF8-89BE-3B9A484F67E9}">
      <dgm:prSet/>
      <dgm:spPr/>
      <dgm:t>
        <a:bodyPr/>
        <a:lstStyle/>
        <a:p>
          <a:endParaRPr lang="en-GB"/>
        </a:p>
      </dgm:t>
    </dgm:pt>
    <dgm:pt modelId="{6E2951B3-FB5F-40AF-8907-F729DD832149}" type="sibTrans" cxnId="{5966179C-63B8-4FF8-89BE-3B9A484F67E9}">
      <dgm:prSet/>
      <dgm:spPr/>
      <dgm:t>
        <a:bodyPr/>
        <a:lstStyle/>
        <a:p>
          <a:endParaRPr lang="en-GB"/>
        </a:p>
      </dgm:t>
    </dgm:pt>
    <dgm:pt modelId="{F900B2B4-FD9D-49E4-9E66-49C0F8D6C949}" type="pres">
      <dgm:prSet presAssocID="{4F5F99C1-BE7C-465A-B5DA-DB81B20747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C3AD20-1B72-43BA-9AC4-DC2F12316269}" type="pres">
      <dgm:prSet presAssocID="{4F5F99C1-BE7C-465A-B5DA-DB81B2074790}" presName="tSp" presStyleCnt="0"/>
      <dgm:spPr/>
    </dgm:pt>
    <dgm:pt modelId="{75FBB6E3-53FC-4A4B-BDCA-A0F129B99676}" type="pres">
      <dgm:prSet presAssocID="{4F5F99C1-BE7C-465A-B5DA-DB81B2074790}" presName="bSp" presStyleCnt="0"/>
      <dgm:spPr/>
    </dgm:pt>
    <dgm:pt modelId="{274C5A8C-0E47-460B-866D-3DC265215B52}" type="pres">
      <dgm:prSet presAssocID="{4F5F99C1-BE7C-465A-B5DA-DB81B2074790}" presName="process" presStyleCnt="0"/>
      <dgm:spPr/>
    </dgm:pt>
    <dgm:pt modelId="{ACA3FCC4-892F-441F-848F-EEC8479458D3}" type="pres">
      <dgm:prSet presAssocID="{3238AF25-503B-4075-977D-8F46DFA952DC}" presName="composite1" presStyleCnt="0"/>
      <dgm:spPr/>
    </dgm:pt>
    <dgm:pt modelId="{25EFB6BA-16F5-462D-8DE6-D93BC41E19BC}" type="pres">
      <dgm:prSet presAssocID="{3238AF25-503B-4075-977D-8F46DFA952DC}" presName="dummyNode1" presStyleLbl="node1" presStyleIdx="0" presStyleCnt="4"/>
      <dgm:spPr/>
    </dgm:pt>
    <dgm:pt modelId="{3D3AB297-3543-4A3F-B407-808CF679971A}" type="pres">
      <dgm:prSet presAssocID="{3238AF25-503B-4075-977D-8F46DFA952DC}" presName="childNode1" presStyleLbl="bgAcc1" presStyleIdx="0" presStyleCnt="4" custScaleX="100531" custScaleY="108531" custLinFactNeighborX="-2917" custLinFactNeighborY="2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3B403-B15F-4139-BD63-F6748400D2DA}" type="pres">
      <dgm:prSet presAssocID="{3238AF25-503B-4075-977D-8F46DFA952DC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299D-9C17-4093-AA37-4D66C0240A1D}" type="pres">
      <dgm:prSet presAssocID="{3238AF25-503B-4075-977D-8F46DFA952DC}" presName="parentNode1" presStyleLbl="node1" presStyleIdx="0" presStyleCnt="4" custLinFactNeighborX="2985" custLinFactNeighborY="542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A34AA-2D19-4101-952A-756BEF6E78AF}" type="pres">
      <dgm:prSet presAssocID="{3238AF25-503B-4075-977D-8F46DFA952DC}" presName="connSite1" presStyleCnt="0"/>
      <dgm:spPr/>
    </dgm:pt>
    <dgm:pt modelId="{9F6E7B58-4424-4077-80BA-2989464EF9E3}" type="pres">
      <dgm:prSet presAssocID="{D897AD90-7FD0-4014-9827-743D6262A840}" presName="Name9" presStyleLbl="sibTrans2D1" presStyleIdx="0" presStyleCnt="3" custLinFactNeighborX="336" custLinFactNeighborY="-994"/>
      <dgm:spPr/>
      <dgm:t>
        <a:bodyPr/>
        <a:lstStyle/>
        <a:p>
          <a:endParaRPr lang="en-US"/>
        </a:p>
      </dgm:t>
    </dgm:pt>
    <dgm:pt modelId="{5DFA2D8C-B347-4D2E-BC41-83C3C6378154}" type="pres">
      <dgm:prSet presAssocID="{D4AD36CF-C135-4AB9-8BC1-70E289A4EC46}" presName="composite2" presStyleCnt="0"/>
      <dgm:spPr/>
    </dgm:pt>
    <dgm:pt modelId="{85A8A414-127D-4218-A3D2-D1B7E4ADF198}" type="pres">
      <dgm:prSet presAssocID="{D4AD36CF-C135-4AB9-8BC1-70E289A4EC46}" presName="dummyNode2" presStyleLbl="node1" presStyleIdx="0" presStyleCnt="4"/>
      <dgm:spPr/>
    </dgm:pt>
    <dgm:pt modelId="{399E3FF3-E08D-48FF-BB5C-4C2A4C249B40}" type="pres">
      <dgm:prSet presAssocID="{D4AD36CF-C135-4AB9-8BC1-70E289A4EC46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4ED3C-8ED4-4EA5-A70F-0FADAE3BAB46}" type="pres">
      <dgm:prSet presAssocID="{D4AD36CF-C135-4AB9-8BC1-70E289A4EC46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3D79C-8D0E-4EDD-8814-0BE0179BFBF2}" type="pres">
      <dgm:prSet presAssocID="{D4AD36CF-C135-4AB9-8BC1-70E289A4EC46}" presName="parentNode2" presStyleLbl="node1" presStyleIdx="1" presStyleCnt="4" custScaleX="115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7D4E7-0173-43F4-BD51-82FF59C1C336}" type="pres">
      <dgm:prSet presAssocID="{D4AD36CF-C135-4AB9-8BC1-70E289A4EC46}" presName="connSite2" presStyleCnt="0"/>
      <dgm:spPr/>
    </dgm:pt>
    <dgm:pt modelId="{0539A912-0C8D-4A63-9D50-155178A5DBD8}" type="pres">
      <dgm:prSet presAssocID="{C32CB323-DA9F-48D6-AF57-64F4F9F14B3B}" presName="Name18" presStyleLbl="sibTrans2D1" presStyleIdx="1" presStyleCnt="3" custLinFactNeighborY="976"/>
      <dgm:spPr/>
      <dgm:t>
        <a:bodyPr/>
        <a:lstStyle/>
        <a:p>
          <a:endParaRPr lang="en-US"/>
        </a:p>
      </dgm:t>
    </dgm:pt>
    <dgm:pt modelId="{66C91482-3E20-4523-A9B4-D0D6A3A470DE}" type="pres">
      <dgm:prSet presAssocID="{81356A0A-5D80-4746-AE7B-55F6EFC85CAE}" presName="composite1" presStyleCnt="0"/>
      <dgm:spPr/>
    </dgm:pt>
    <dgm:pt modelId="{2A334852-F736-49A9-8721-1E8A3614D345}" type="pres">
      <dgm:prSet presAssocID="{81356A0A-5D80-4746-AE7B-55F6EFC85CAE}" presName="dummyNode1" presStyleLbl="node1" presStyleIdx="1" presStyleCnt="4"/>
      <dgm:spPr/>
    </dgm:pt>
    <dgm:pt modelId="{E544131C-DCDB-4276-A7EA-446089A45563}" type="pres">
      <dgm:prSet presAssocID="{81356A0A-5D80-4746-AE7B-55F6EFC85CAE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56B6-BFA4-4131-856D-A22E678EE32C}" type="pres">
      <dgm:prSet presAssocID="{81356A0A-5D80-4746-AE7B-55F6EFC85CAE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4BA4-4116-4BA9-B8FC-AFCE7B36BDD4}" type="pres">
      <dgm:prSet presAssocID="{81356A0A-5D80-4746-AE7B-55F6EFC85CAE}" presName="parentNode1" presStyleLbl="node1" presStyleIdx="2" presStyleCnt="4" custScaleX="118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18FC5-17A8-4B92-BF36-A2D4F029A388}" type="pres">
      <dgm:prSet presAssocID="{81356A0A-5D80-4746-AE7B-55F6EFC85CAE}" presName="connSite1" presStyleCnt="0"/>
      <dgm:spPr/>
    </dgm:pt>
    <dgm:pt modelId="{F41C3E53-0098-4573-AB56-0C2CE93B5563}" type="pres">
      <dgm:prSet presAssocID="{3D5BDC11-EA77-44CB-9C22-48AC0C3F7510}" presName="Name9" presStyleLbl="sibTrans2D1" presStyleIdx="2" presStyleCnt="3"/>
      <dgm:spPr/>
      <dgm:t>
        <a:bodyPr/>
        <a:lstStyle/>
        <a:p>
          <a:endParaRPr lang="en-US"/>
        </a:p>
      </dgm:t>
    </dgm:pt>
    <dgm:pt modelId="{84209D0B-8244-478F-9B73-52084A663E61}" type="pres">
      <dgm:prSet presAssocID="{5CA266AD-C001-4D7C-846E-A4AB6D4E4AA2}" presName="composite2" presStyleCnt="0"/>
      <dgm:spPr/>
    </dgm:pt>
    <dgm:pt modelId="{01773C63-13AE-4627-BC41-8F552F7BD3E8}" type="pres">
      <dgm:prSet presAssocID="{5CA266AD-C001-4D7C-846E-A4AB6D4E4AA2}" presName="dummyNode2" presStyleLbl="node1" presStyleIdx="2" presStyleCnt="4"/>
      <dgm:spPr/>
    </dgm:pt>
    <dgm:pt modelId="{E8E222EB-AE14-4819-A995-2CE378C0959E}" type="pres">
      <dgm:prSet presAssocID="{5CA266AD-C001-4D7C-846E-A4AB6D4E4AA2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15625-73F4-4460-82FE-C63DC8E35010}" type="pres">
      <dgm:prSet presAssocID="{5CA266AD-C001-4D7C-846E-A4AB6D4E4AA2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C59F5-4D9E-41A4-A4B8-C804269743BC}" type="pres">
      <dgm:prSet presAssocID="{5CA266AD-C001-4D7C-846E-A4AB6D4E4AA2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60DA5-CE1E-4740-9F48-E46A5B3B818C}" type="pres">
      <dgm:prSet presAssocID="{5CA266AD-C001-4D7C-846E-A4AB6D4E4AA2}" presName="connSite2" presStyleCnt="0"/>
      <dgm:spPr/>
    </dgm:pt>
  </dgm:ptLst>
  <dgm:cxnLst>
    <dgm:cxn modelId="{E1369EEF-A96A-4DC1-9813-C0EFF7C93CE0}" type="presOf" srcId="{42A2438C-7661-4E45-9DED-DC566BEAEDE3}" destId="{EDA4ED3C-8ED4-4EA5-A70F-0FADAE3BAB46}" srcOrd="1" destOrd="1" presId="urn:microsoft.com/office/officeart/2005/8/layout/hProcess4"/>
    <dgm:cxn modelId="{472FE35F-7D8B-489E-9844-F63497A424EC}" srcId="{81356A0A-5D80-4746-AE7B-55F6EFC85CAE}" destId="{6344AD6C-BC99-4398-9806-E2B5AF935280}" srcOrd="2" destOrd="0" parTransId="{A8361953-9823-4C48-BD1B-1A4169A5D897}" sibTransId="{3CCF1338-8D2B-4AD2-A3BF-51F34EE5F60F}"/>
    <dgm:cxn modelId="{99BB696E-7BB5-4AD3-AF56-AC994CF82B8D}" srcId="{81356A0A-5D80-4746-AE7B-55F6EFC85CAE}" destId="{FA3865BA-673B-4B97-8391-89CC53148707}" srcOrd="1" destOrd="0" parTransId="{D3BABDD0-FD83-42FD-9C4D-7D14A4D8D34E}" sibTransId="{0CBFA078-1013-41E1-8BE3-616016714DE9}"/>
    <dgm:cxn modelId="{38592297-9575-43AF-9971-782130BF5F5A}" type="presOf" srcId="{00533F45-F736-4BC4-8CB5-E62B9F4F690D}" destId="{E3E3B403-B15F-4139-BD63-F6748400D2DA}" srcOrd="1" destOrd="2" presId="urn:microsoft.com/office/officeart/2005/8/layout/hProcess4"/>
    <dgm:cxn modelId="{FFB7FA78-D9DE-4E02-A541-B445CD8FB165}" srcId="{4F5F99C1-BE7C-465A-B5DA-DB81B2074790}" destId="{5CA266AD-C001-4D7C-846E-A4AB6D4E4AA2}" srcOrd="3" destOrd="0" parTransId="{875B333B-2F3C-40BF-B6E1-8B7443F82B8A}" sibTransId="{85ABC187-DDC2-4BAC-983F-3E6B69017674}"/>
    <dgm:cxn modelId="{DBDD6F6E-BE52-4ADF-A02D-11A4DA4B6072}" type="presOf" srcId="{4843213A-D927-4E00-80E0-3CB3135010E1}" destId="{C1E056B6-BFA4-4131-856D-A22E678EE32C}" srcOrd="1" destOrd="0" presId="urn:microsoft.com/office/officeart/2005/8/layout/hProcess4"/>
    <dgm:cxn modelId="{5CDA5421-732A-49D9-B71F-B43B5CAC9C3C}" srcId="{3238AF25-503B-4075-977D-8F46DFA952DC}" destId="{9155206E-F8EE-4A38-B289-7F4BFC1502A4}" srcOrd="0" destOrd="0" parTransId="{A03D7F71-14A5-41E3-B76A-DAFE2AAAD27B}" sibTransId="{FC389060-DCE1-4488-A7F5-1E3F5A6B168B}"/>
    <dgm:cxn modelId="{C60AB912-500D-476C-849A-19ABEEFC8C9D}" type="presOf" srcId="{2E322CC9-C97F-4681-B99B-A9004AB87018}" destId="{3D3AB297-3543-4A3F-B407-808CF679971A}" srcOrd="0" destOrd="3" presId="urn:microsoft.com/office/officeart/2005/8/layout/hProcess4"/>
    <dgm:cxn modelId="{439C860B-B6B3-4A58-8FF2-A47A14E37DEC}" type="presOf" srcId="{654E9BFA-FFFC-4899-B46A-DC7DF7AB47A0}" destId="{E8E222EB-AE14-4819-A995-2CE378C0959E}" srcOrd="0" destOrd="1" presId="urn:microsoft.com/office/officeart/2005/8/layout/hProcess4"/>
    <dgm:cxn modelId="{D2238B7B-B28B-4A76-B7E2-314AFB524542}" type="presOf" srcId="{6344AD6C-BC99-4398-9806-E2B5AF935280}" destId="{E544131C-DCDB-4276-A7EA-446089A45563}" srcOrd="0" destOrd="2" presId="urn:microsoft.com/office/officeart/2005/8/layout/hProcess4"/>
    <dgm:cxn modelId="{A738ACB4-475E-4C82-BCB6-CD3A663C798B}" srcId="{3238AF25-503B-4075-977D-8F46DFA952DC}" destId="{BD147DAE-A837-4604-9A5B-FC3DED698352}" srcOrd="1" destOrd="0" parTransId="{4E574B35-4884-442C-A076-58DB9F52E7E4}" sibTransId="{7E7C43B1-637E-4A28-9106-17A9F56153CB}"/>
    <dgm:cxn modelId="{B2E80C9D-8E42-4F5E-9F87-DF4EEDC37A12}" type="presOf" srcId="{81356A0A-5D80-4746-AE7B-55F6EFC85CAE}" destId="{868A4BA4-4116-4BA9-B8FC-AFCE7B36BDD4}" srcOrd="0" destOrd="0" presId="urn:microsoft.com/office/officeart/2005/8/layout/hProcess4"/>
    <dgm:cxn modelId="{71C2C2F1-83D8-42F7-8E49-0264EB87A05A}" type="presOf" srcId="{D4AD36CF-C135-4AB9-8BC1-70E289A4EC46}" destId="{5313D79C-8D0E-4EDD-8814-0BE0179BFBF2}" srcOrd="0" destOrd="0" presId="urn:microsoft.com/office/officeart/2005/8/layout/hProcess4"/>
    <dgm:cxn modelId="{D660CF1C-FCAF-4F88-B933-D488DFEB1FD2}" type="presOf" srcId="{6344AD6C-BC99-4398-9806-E2B5AF935280}" destId="{C1E056B6-BFA4-4131-856D-A22E678EE32C}" srcOrd="1" destOrd="2" presId="urn:microsoft.com/office/officeart/2005/8/layout/hProcess4"/>
    <dgm:cxn modelId="{9D9611DB-B2EC-4F00-8B77-C77A85756EA2}" type="presOf" srcId="{C32CB323-DA9F-48D6-AF57-64F4F9F14B3B}" destId="{0539A912-0C8D-4A63-9D50-155178A5DBD8}" srcOrd="0" destOrd="0" presId="urn:microsoft.com/office/officeart/2005/8/layout/hProcess4"/>
    <dgm:cxn modelId="{3ADB4C73-26F5-4AC9-BC50-9276F5F37259}" type="presOf" srcId="{319ECFAB-9F0E-4196-8300-6818D88D6855}" destId="{C1E056B6-BFA4-4131-856D-A22E678EE32C}" srcOrd="1" destOrd="3" presId="urn:microsoft.com/office/officeart/2005/8/layout/hProcess4"/>
    <dgm:cxn modelId="{A0D782CA-7152-4D06-BECD-C29D674DF228}" type="presOf" srcId="{3238AF25-503B-4075-977D-8F46DFA952DC}" destId="{51CB299D-9C17-4093-AA37-4D66C0240A1D}" srcOrd="0" destOrd="0" presId="urn:microsoft.com/office/officeart/2005/8/layout/hProcess4"/>
    <dgm:cxn modelId="{AEF079A6-A355-488C-AAF7-CF3F64B810AF}" srcId="{D4AD36CF-C135-4AB9-8BC1-70E289A4EC46}" destId="{42A2438C-7661-4E45-9DED-DC566BEAEDE3}" srcOrd="1" destOrd="0" parTransId="{4CF8B537-AD65-4B78-A36A-472DC0F55F6A}" sibTransId="{F20EB170-ECB0-43F4-9F29-859C19BBE17D}"/>
    <dgm:cxn modelId="{039AC4F0-83DF-48B6-B473-A221D04D1F0B}" type="presOf" srcId="{BD147DAE-A837-4604-9A5B-FC3DED698352}" destId="{E3E3B403-B15F-4139-BD63-F6748400D2DA}" srcOrd="1" destOrd="1" presId="urn:microsoft.com/office/officeart/2005/8/layout/hProcess4"/>
    <dgm:cxn modelId="{31474E6C-B71C-4FBE-B54E-45B58DFDA3D2}" type="presOf" srcId="{5CA266AD-C001-4D7C-846E-A4AB6D4E4AA2}" destId="{666C59F5-4D9E-41A4-A4B8-C804269743BC}" srcOrd="0" destOrd="0" presId="urn:microsoft.com/office/officeart/2005/8/layout/hProcess4"/>
    <dgm:cxn modelId="{24CA50D0-CAF4-4654-B5D8-E3756B315F2F}" type="presOf" srcId="{00533F45-F736-4BC4-8CB5-E62B9F4F690D}" destId="{3D3AB297-3543-4A3F-B407-808CF679971A}" srcOrd="0" destOrd="2" presId="urn:microsoft.com/office/officeart/2005/8/layout/hProcess4"/>
    <dgm:cxn modelId="{F2F0D9D8-48C4-48F5-ADBB-6ECD06ACCE7F}" srcId="{81356A0A-5D80-4746-AE7B-55F6EFC85CAE}" destId="{319ECFAB-9F0E-4196-8300-6818D88D6855}" srcOrd="3" destOrd="0" parTransId="{C1048B49-7B85-4076-92CA-04817CDF3C96}" sibTransId="{012DE8B3-1176-4A5C-A0AA-13804B1325AA}"/>
    <dgm:cxn modelId="{09700370-ABA2-4A7A-A1CB-AA2A0D8C6556}" type="presOf" srcId="{FA3865BA-673B-4B97-8391-89CC53148707}" destId="{C1E056B6-BFA4-4131-856D-A22E678EE32C}" srcOrd="1" destOrd="1" presId="urn:microsoft.com/office/officeart/2005/8/layout/hProcess4"/>
    <dgm:cxn modelId="{EC7C46AC-537E-4A00-AAA7-70AA100E71C8}" type="presOf" srcId="{DB7BE1B2-8B6C-48ED-ADB7-FA4401C2559C}" destId="{E8E222EB-AE14-4819-A995-2CE378C0959E}" srcOrd="0" destOrd="2" presId="urn:microsoft.com/office/officeart/2005/8/layout/hProcess4"/>
    <dgm:cxn modelId="{BF136067-BAF0-478E-A517-8CFF21590302}" srcId="{81356A0A-5D80-4746-AE7B-55F6EFC85CAE}" destId="{4843213A-D927-4E00-80E0-3CB3135010E1}" srcOrd="0" destOrd="0" parTransId="{3A20B40D-827D-4483-B849-44E8DBFFC102}" sibTransId="{60D01AC8-857B-4FED-B505-4980E7763281}"/>
    <dgm:cxn modelId="{F04DB65D-80FE-4475-AB0E-31583EBCBCDF}" srcId="{5CA266AD-C001-4D7C-846E-A4AB6D4E4AA2}" destId="{654E9BFA-FFFC-4899-B46A-DC7DF7AB47A0}" srcOrd="1" destOrd="0" parTransId="{1210E2F0-6E2E-4E21-8A84-A58161A0BF2C}" sibTransId="{4C22ADF0-36D8-4DC4-969B-456CE194806E}"/>
    <dgm:cxn modelId="{032115CE-45F8-4C22-9EFB-D85789D91FE7}" type="presOf" srcId="{4F5F99C1-BE7C-465A-B5DA-DB81B2074790}" destId="{F900B2B4-FD9D-49E4-9E66-49C0F8D6C949}" srcOrd="0" destOrd="0" presId="urn:microsoft.com/office/officeart/2005/8/layout/hProcess4"/>
    <dgm:cxn modelId="{400D7349-6AA6-43FD-8A9A-ACE31C84FFF5}" type="presOf" srcId="{9155206E-F8EE-4A38-B289-7F4BFC1502A4}" destId="{3D3AB297-3543-4A3F-B407-808CF679971A}" srcOrd="0" destOrd="0" presId="urn:microsoft.com/office/officeart/2005/8/layout/hProcess4"/>
    <dgm:cxn modelId="{91492A5E-9344-477F-B939-770873EFC5D9}" type="presOf" srcId="{BD147DAE-A837-4604-9A5B-FC3DED698352}" destId="{3D3AB297-3543-4A3F-B407-808CF679971A}" srcOrd="0" destOrd="1" presId="urn:microsoft.com/office/officeart/2005/8/layout/hProcess4"/>
    <dgm:cxn modelId="{693AA311-F96B-4543-9160-32677AD991B9}" srcId="{4F5F99C1-BE7C-465A-B5DA-DB81B2074790}" destId="{D4AD36CF-C135-4AB9-8BC1-70E289A4EC46}" srcOrd="1" destOrd="0" parTransId="{DE2B4F1B-A071-4ADB-A2DE-EF727BB0C3B6}" sibTransId="{C32CB323-DA9F-48D6-AF57-64F4F9F14B3B}"/>
    <dgm:cxn modelId="{5DE688E4-F76D-4237-B7A8-302DCD0235B8}" type="presOf" srcId="{3D5BDC11-EA77-44CB-9C22-48AC0C3F7510}" destId="{F41C3E53-0098-4573-AB56-0C2CE93B5563}" srcOrd="0" destOrd="0" presId="urn:microsoft.com/office/officeart/2005/8/layout/hProcess4"/>
    <dgm:cxn modelId="{ED1329BE-BAAC-4D3F-8E39-54664D477D4D}" type="presOf" srcId="{654E9BFA-FFFC-4899-B46A-DC7DF7AB47A0}" destId="{34715625-73F4-4460-82FE-C63DC8E35010}" srcOrd="1" destOrd="1" presId="urn:microsoft.com/office/officeart/2005/8/layout/hProcess4"/>
    <dgm:cxn modelId="{C7A37328-4366-4D64-BF03-FA88B78727FE}" type="presOf" srcId="{54B71DB0-5FAA-46D1-AE92-EC92007CB6F7}" destId="{34715625-73F4-4460-82FE-C63DC8E35010}" srcOrd="1" destOrd="0" presId="urn:microsoft.com/office/officeart/2005/8/layout/hProcess4"/>
    <dgm:cxn modelId="{AE110DB0-D071-4A88-B598-3D358A407CF2}" type="presOf" srcId="{319ECFAB-9F0E-4196-8300-6818D88D6855}" destId="{E544131C-DCDB-4276-A7EA-446089A45563}" srcOrd="0" destOrd="3" presId="urn:microsoft.com/office/officeart/2005/8/layout/hProcess4"/>
    <dgm:cxn modelId="{2AEC0AB4-9899-49C3-B9BF-5FB05394AE46}" srcId="{4F5F99C1-BE7C-465A-B5DA-DB81B2074790}" destId="{81356A0A-5D80-4746-AE7B-55F6EFC85CAE}" srcOrd="2" destOrd="0" parTransId="{49C027C2-1C73-4F59-A749-B22DB05A560F}" sibTransId="{3D5BDC11-EA77-44CB-9C22-48AC0C3F7510}"/>
    <dgm:cxn modelId="{B311EFCF-0FAF-404F-AB2A-E4B38CBFDD97}" type="presOf" srcId="{42A2438C-7661-4E45-9DED-DC566BEAEDE3}" destId="{399E3FF3-E08D-48FF-BB5C-4C2A4C249B40}" srcOrd="0" destOrd="1" presId="urn:microsoft.com/office/officeart/2005/8/layout/hProcess4"/>
    <dgm:cxn modelId="{55438AD0-9EBF-4198-A30B-B0068E0AE44D}" type="presOf" srcId="{54B71DB0-5FAA-46D1-AE92-EC92007CB6F7}" destId="{E8E222EB-AE14-4819-A995-2CE378C0959E}" srcOrd="0" destOrd="0" presId="urn:microsoft.com/office/officeart/2005/8/layout/hProcess4"/>
    <dgm:cxn modelId="{5966179C-63B8-4FF8-89BE-3B9A484F67E9}" srcId="{3238AF25-503B-4075-977D-8F46DFA952DC}" destId="{2E322CC9-C97F-4681-B99B-A9004AB87018}" srcOrd="3" destOrd="0" parTransId="{C82B8376-E242-4B0E-BB42-C9FBB5BBC55E}" sibTransId="{6E2951B3-FB5F-40AF-8907-F729DD832149}"/>
    <dgm:cxn modelId="{9062ADD0-009C-4D6D-893A-225C6A4E3569}" type="presOf" srcId="{4843213A-D927-4E00-80E0-3CB3135010E1}" destId="{E544131C-DCDB-4276-A7EA-446089A45563}" srcOrd="0" destOrd="0" presId="urn:microsoft.com/office/officeart/2005/8/layout/hProcess4"/>
    <dgm:cxn modelId="{5BD71FB0-F3E7-4EF4-B538-FC3089329F4C}" type="presOf" srcId="{FA3865BA-673B-4B97-8391-89CC53148707}" destId="{E544131C-DCDB-4276-A7EA-446089A45563}" srcOrd="0" destOrd="1" presId="urn:microsoft.com/office/officeart/2005/8/layout/hProcess4"/>
    <dgm:cxn modelId="{BB84CB6D-2A71-47FE-9776-E4E32E194CC8}" srcId="{5CA266AD-C001-4D7C-846E-A4AB6D4E4AA2}" destId="{DB7BE1B2-8B6C-48ED-ADB7-FA4401C2559C}" srcOrd="2" destOrd="0" parTransId="{60F270DB-F38E-459A-A313-302AE3FED756}" sibTransId="{0CF7BE24-BF85-46DD-A61C-8F6C2AFC96A5}"/>
    <dgm:cxn modelId="{F00681A4-0E68-412A-9687-610372AEADBD}" type="presOf" srcId="{DB7BE1B2-8B6C-48ED-ADB7-FA4401C2559C}" destId="{34715625-73F4-4460-82FE-C63DC8E35010}" srcOrd="1" destOrd="2" presId="urn:microsoft.com/office/officeart/2005/8/layout/hProcess4"/>
    <dgm:cxn modelId="{EE285A13-9D4E-4875-8E73-6D932B0A70F8}" srcId="{4F5F99C1-BE7C-465A-B5DA-DB81B2074790}" destId="{3238AF25-503B-4075-977D-8F46DFA952DC}" srcOrd="0" destOrd="0" parTransId="{6BCBA83B-FA91-45F5-8EAE-C6B621174C48}" sibTransId="{D897AD90-7FD0-4014-9827-743D6262A840}"/>
    <dgm:cxn modelId="{393C61E7-8FD8-4165-8279-19193E7D01D7}" srcId="{5CA266AD-C001-4D7C-846E-A4AB6D4E4AA2}" destId="{54B71DB0-5FAA-46D1-AE92-EC92007CB6F7}" srcOrd="0" destOrd="0" parTransId="{64FEDBCB-072D-41BD-B7F1-D890CE056011}" sibTransId="{A332B35F-1B85-4B77-BA7B-A0718CB81013}"/>
    <dgm:cxn modelId="{81B999C3-5631-4723-B5E4-58645AC1AC96}" srcId="{3238AF25-503B-4075-977D-8F46DFA952DC}" destId="{00533F45-F736-4BC4-8CB5-E62B9F4F690D}" srcOrd="2" destOrd="0" parTransId="{14598C73-4FA7-4F42-BB31-98629E3FA059}" sibTransId="{4CD548B5-EBD0-4073-AADB-ED86D0C20506}"/>
    <dgm:cxn modelId="{1A300ACA-CF3A-46DF-8DE7-177C823E0093}" type="presOf" srcId="{2E322CC9-C97F-4681-B99B-A9004AB87018}" destId="{E3E3B403-B15F-4139-BD63-F6748400D2DA}" srcOrd="1" destOrd="3" presId="urn:microsoft.com/office/officeart/2005/8/layout/hProcess4"/>
    <dgm:cxn modelId="{0DFC6B72-5809-4A3D-8319-22D9D4E43A56}" type="presOf" srcId="{9155206E-F8EE-4A38-B289-7F4BFC1502A4}" destId="{E3E3B403-B15F-4139-BD63-F6748400D2DA}" srcOrd="1" destOrd="0" presId="urn:microsoft.com/office/officeart/2005/8/layout/hProcess4"/>
    <dgm:cxn modelId="{9BCB2B43-342F-44F9-9C61-2A41C04FB3A8}" srcId="{D4AD36CF-C135-4AB9-8BC1-70E289A4EC46}" destId="{501E8A92-5246-49B7-9251-DF2EC5D58103}" srcOrd="0" destOrd="0" parTransId="{B507856C-0CD1-4FBA-BFBE-C0E7CC811DFD}" sibTransId="{1D0A6960-1C23-49BA-A0C0-C8D3DC19FBF4}"/>
    <dgm:cxn modelId="{6125DAA0-B085-47D9-B9FD-1653C8679796}" type="presOf" srcId="{D897AD90-7FD0-4014-9827-743D6262A840}" destId="{9F6E7B58-4424-4077-80BA-2989464EF9E3}" srcOrd="0" destOrd="0" presId="urn:microsoft.com/office/officeart/2005/8/layout/hProcess4"/>
    <dgm:cxn modelId="{7FC6815B-CE9C-4B04-9A0F-0DE57118F92D}" type="presOf" srcId="{501E8A92-5246-49B7-9251-DF2EC5D58103}" destId="{399E3FF3-E08D-48FF-BB5C-4C2A4C249B40}" srcOrd="0" destOrd="0" presId="urn:microsoft.com/office/officeart/2005/8/layout/hProcess4"/>
    <dgm:cxn modelId="{DB4FEAB2-D322-4EB6-A040-131200BC8B7B}" type="presOf" srcId="{501E8A92-5246-49B7-9251-DF2EC5D58103}" destId="{EDA4ED3C-8ED4-4EA5-A70F-0FADAE3BAB46}" srcOrd="1" destOrd="0" presId="urn:microsoft.com/office/officeart/2005/8/layout/hProcess4"/>
    <dgm:cxn modelId="{ADAA5FAD-6AFA-402F-8DC0-DDB6BA74D5E2}" type="presParOf" srcId="{F900B2B4-FD9D-49E4-9E66-49C0F8D6C949}" destId="{2AC3AD20-1B72-43BA-9AC4-DC2F12316269}" srcOrd="0" destOrd="0" presId="urn:microsoft.com/office/officeart/2005/8/layout/hProcess4"/>
    <dgm:cxn modelId="{8976AF3A-2BC5-4BF6-BD8E-884DC50351BC}" type="presParOf" srcId="{F900B2B4-FD9D-49E4-9E66-49C0F8D6C949}" destId="{75FBB6E3-53FC-4A4B-BDCA-A0F129B99676}" srcOrd="1" destOrd="0" presId="urn:microsoft.com/office/officeart/2005/8/layout/hProcess4"/>
    <dgm:cxn modelId="{FEEA4799-37EE-494C-B19C-A426C53160D1}" type="presParOf" srcId="{F900B2B4-FD9D-49E4-9E66-49C0F8D6C949}" destId="{274C5A8C-0E47-460B-866D-3DC265215B52}" srcOrd="2" destOrd="0" presId="urn:microsoft.com/office/officeart/2005/8/layout/hProcess4"/>
    <dgm:cxn modelId="{014EB935-BF6B-4E94-99ED-36CAA7764D54}" type="presParOf" srcId="{274C5A8C-0E47-460B-866D-3DC265215B52}" destId="{ACA3FCC4-892F-441F-848F-EEC8479458D3}" srcOrd="0" destOrd="0" presId="urn:microsoft.com/office/officeart/2005/8/layout/hProcess4"/>
    <dgm:cxn modelId="{4D5E1D6B-1DAF-4CCB-873A-89FB9FEC9E0A}" type="presParOf" srcId="{ACA3FCC4-892F-441F-848F-EEC8479458D3}" destId="{25EFB6BA-16F5-462D-8DE6-D93BC41E19BC}" srcOrd="0" destOrd="0" presId="urn:microsoft.com/office/officeart/2005/8/layout/hProcess4"/>
    <dgm:cxn modelId="{9BB87C16-0A10-4106-9A2D-2B68D6F5C3C3}" type="presParOf" srcId="{ACA3FCC4-892F-441F-848F-EEC8479458D3}" destId="{3D3AB297-3543-4A3F-B407-808CF679971A}" srcOrd="1" destOrd="0" presId="urn:microsoft.com/office/officeart/2005/8/layout/hProcess4"/>
    <dgm:cxn modelId="{854A0C7C-D905-48EC-94B3-DEE8136A980E}" type="presParOf" srcId="{ACA3FCC4-892F-441F-848F-EEC8479458D3}" destId="{E3E3B403-B15F-4139-BD63-F6748400D2DA}" srcOrd="2" destOrd="0" presId="urn:microsoft.com/office/officeart/2005/8/layout/hProcess4"/>
    <dgm:cxn modelId="{DE15793F-95C0-4952-9EA5-7014FEC5F69F}" type="presParOf" srcId="{ACA3FCC4-892F-441F-848F-EEC8479458D3}" destId="{51CB299D-9C17-4093-AA37-4D66C0240A1D}" srcOrd="3" destOrd="0" presId="urn:microsoft.com/office/officeart/2005/8/layout/hProcess4"/>
    <dgm:cxn modelId="{51F05CC7-7D44-4659-B8FF-5C40AA8DA041}" type="presParOf" srcId="{ACA3FCC4-892F-441F-848F-EEC8479458D3}" destId="{793A34AA-2D19-4101-952A-756BEF6E78AF}" srcOrd="4" destOrd="0" presId="urn:microsoft.com/office/officeart/2005/8/layout/hProcess4"/>
    <dgm:cxn modelId="{4FA7E511-730A-40C4-87CC-FEAA2FF865E5}" type="presParOf" srcId="{274C5A8C-0E47-460B-866D-3DC265215B52}" destId="{9F6E7B58-4424-4077-80BA-2989464EF9E3}" srcOrd="1" destOrd="0" presId="urn:microsoft.com/office/officeart/2005/8/layout/hProcess4"/>
    <dgm:cxn modelId="{676BA6C3-92F0-4770-97B5-EB6FE0F54E36}" type="presParOf" srcId="{274C5A8C-0E47-460B-866D-3DC265215B52}" destId="{5DFA2D8C-B347-4D2E-BC41-83C3C6378154}" srcOrd="2" destOrd="0" presId="urn:microsoft.com/office/officeart/2005/8/layout/hProcess4"/>
    <dgm:cxn modelId="{0EF6E3B7-0B01-467A-A71C-3D46FC4EB905}" type="presParOf" srcId="{5DFA2D8C-B347-4D2E-BC41-83C3C6378154}" destId="{85A8A414-127D-4218-A3D2-D1B7E4ADF198}" srcOrd="0" destOrd="0" presId="urn:microsoft.com/office/officeart/2005/8/layout/hProcess4"/>
    <dgm:cxn modelId="{B5747F61-CE14-4A7C-A11D-97DAFB84BACA}" type="presParOf" srcId="{5DFA2D8C-B347-4D2E-BC41-83C3C6378154}" destId="{399E3FF3-E08D-48FF-BB5C-4C2A4C249B40}" srcOrd="1" destOrd="0" presId="urn:microsoft.com/office/officeart/2005/8/layout/hProcess4"/>
    <dgm:cxn modelId="{18080DB4-F90E-434E-8F7A-71FE98A3598B}" type="presParOf" srcId="{5DFA2D8C-B347-4D2E-BC41-83C3C6378154}" destId="{EDA4ED3C-8ED4-4EA5-A70F-0FADAE3BAB46}" srcOrd="2" destOrd="0" presId="urn:microsoft.com/office/officeart/2005/8/layout/hProcess4"/>
    <dgm:cxn modelId="{3A82A787-4B31-4ACB-A399-EC7A91B86FC4}" type="presParOf" srcId="{5DFA2D8C-B347-4D2E-BC41-83C3C6378154}" destId="{5313D79C-8D0E-4EDD-8814-0BE0179BFBF2}" srcOrd="3" destOrd="0" presId="urn:microsoft.com/office/officeart/2005/8/layout/hProcess4"/>
    <dgm:cxn modelId="{34506764-2163-4296-9C85-96C4A2DE51E9}" type="presParOf" srcId="{5DFA2D8C-B347-4D2E-BC41-83C3C6378154}" destId="{4FF7D4E7-0173-43F4-BD51-82FF59C1C336}" srcOrd="4" destOrd="0" presId="urn:microsoft.com/office/officeart/2005/8/layout/hProcess4"/>
    <dgm:cxn modelId="{9C55981A-BAB7-4D1D-BFF8-82D89B94BB38}" type="presParOf" srcId="{274C5A8C-0E47-460B-866D-3DC265215B52}" destId="{0539A912-0C8D-4A63-9D50-155178A5DBD8}" srcOrd="3" destOrd="0" presId="urn:microsoft.com/office/officeart/2005/8/layout/hProcess4"/>
    <dgm:cxn modelId="{A2F4F8B1-F412-4AE8-93F6-EA1B7AB2A838}" type="presParOf" srcId="{274C5A8C-0E47-460B-866D-3DC265215B52}" destId="{66C91482-3E20-4523-A9B4-D0D6A3A470DE}" srcOrd="4" destOrd="0" presId="urn:microsoft.com/office/officeart/2005/8/layout/hProcess4"/>
    <dgm:cxn modelId="{827900C6-6D74-4CF0-80D0-EF836879A4E2}" type="presParOf" srcId="{66C91482-3E20-4523-A9B4-D0D6A3A470DE}" destId="{2A334852-F736-49A9-8721-1E8A3614D345}" srcOrd="0" destOrd="0" presId="urn:microsoft.com/office/officeart/2005/8/layout/hProcess4"/>
    <dgm:cxn modelId="{277232B2-F3EA-4840-8C8B-B4DFB56BB883}" type="presParOf" srcId="{66C91482-3E20-4523-A9B4-D0D6A3A470DE}" destId="{E544131C-DCDB-4276-A7EA-446089A45563}" srcOrd="1" destOrd="0" presId="urn:microsoft.com/office/officeart/2005/8/layout/hProcess4"/>
    <dgm:cxn modelId="{C1DE593E-4BFB-4FB6-B972-90E4B616F5B4}" type="presParOf" srcId="{66C91482-3E20-4523-A9B4-D0D6A3A470DE}" destId="{C1E056B6-BFA4-4131-856D-A22E678EE32C}" srcOrd="2" destOrd="0" presId="urn:microsoft.com/office/officeart/2005/8/layout/hProcess4"/>
    <dgm:cxn modelId="{16709464-D133-4A3F-9BFC-19DE273F16EF}" type="presParOf" srcId="{66C91482-3E20-4523-A9B4-D0D6A3A470DE}" destId="{868A4BA4-4116-4BA9-B8FC-AFCE7B36BDD4}" srcOrd="3" destOrd="0" presId="urn:microsoft.com/office/officeart/2005/8/layout/hProcess4"/>
    <dgm:cxn modelId="{CDB2F769-3B49-461A-8315-972524216F67}" type="presParOf" srcId="{66C91482-3E20-4523-A9B4-D0D6A3A470DE}" destId="{3E618FC5-17A8-4B92-BF36-A2D4F029A388}" srcOrd="4" destOrd="0" presId="urn:microsoft.com/office/officeart/2005/8/layout/hProcess4"/>
    <dgm:cxn modelId="{59BCA060-A9F0-4297-A83C-02BC346EA707}" type="presParOf" srcId="{274C5A8C-0E47-460B-866D-3DC265215B52}" destId="{F41C3E53-0098-4573-AB56-0C2CE93B5563}" srcOrd="5" destOrd="0" presId="urn:microsoft.com/office/officeart/2005/8/layout/hProcess4"/>
    <dgm:cxn modelId="{CAF5D1FD-A752-4CE8-BDC7-5A5C3A28776C}" type="presParOf" srcId="{274C5A8C-0E47-460B-866D-3DC265215B52}" destId="{84209D0B-8244-478F-9B73-52084A663E61}" srcOrd="6" destOrd="0" presId="urn:microsoft.com/office/officeart/2005/8/layout/hProcess4"/>
    <dgm:cxn modelId="{E644175C-4BA5-4D05-A5D9-B0F9765DDD02}" type="presParOf" srcId="{84209D0B-8244-478F-9B73-52084A663E61}" destId="{01773C63-13AE-4627-BC41-8F552F7BD3E8}" srcOrd="0" destOrd="0" presId="urn:microsoft.com/office/officeart/2005/8/layout/hProcess4"/>
    <dgm:cxn modelId="{EE653DFF-FAA7-42A8-8890-8411D05E269A}" type="presParOf" srcId="{84209D0B-8244-478F-9B73-52084A663E61}" destId="{E8E222EB-AE14-4819-A995-2CE378C0959E}" srcOrd="1" destOrd="0" presId="urn:microsoft.com/office/officeart/2005/8/layout/hProcess4"/>
    <dgm:cxn modelId="{A7DD41D6-D1D8-46BB-A0F1-48D44CDA5EE5}" type="presParOf" srcId="{84209D0B-8244-478F-9B73-52084A663E61}" destId="{34715625-73F4-4460-82FE-C63DC8E35010}" srcOrd="2" destOrd="0" presId="urn:microsoft.com/office/officeart/2005/8/layout/hProcess4"/>
    <dgm:cxn modelId="{40F21D5D-A97A-4704-B8E5-6DBB893540AA}" type="presParOf" srcId="{84209D0B-8244-478F-9B73-52084A663E61}" destId="{666C59F5-4D9E-41A4-A4B8-C804269743BC}" srcOrd="3" destOrd="0" presId="urn:microsoft.com/office/officeart/2005/8/layout/hProcess4"/>
    <dgm:cxn modelId="{CDBA2AB8-5C30-4B9C-94B1-FD6C08B16568}" type="presParOf" srcId="{84209D0B-8244-478F-9B73-52084A663E61}" destId="{69660DA5-CE1E-4740-9F48-E46A5B3B81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AB297-3543-4A3F-B407-808CF679971A}">
      <dsp:nvSpPr>
        <dsp:cNvPr id="0" name=""/>
        <dsp:cNvSpPr/>
      </dsp:nvSpPr>
      <dsp:spPr>
        <a:xfrm>
          <a:off x="0" y="1319513"/>
          <a:ext cx="2027784" cy="180559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rgbClr val="66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Administrative tasks (Contract, Advance payment)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Project Kick-off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BRD/SRS creation and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Prototype/UI/UX Initiation </a:t>
          </a:r>
        </a:p>
      </dsp:txBody>
      <dsp:txXfrm>
        <a:off x="41552" y="1361065"/>
        <a:ext cx="1944680" cy="1335575"/>
      </dsp:txXfrm>
    </dsp:sp>
    <dsp:sp modelId="{9F6E7B58-4424-4077-80BA-2989464EF9E3}">
      <dsp:nvSpPr>
        <dsp:cNvPr id="0" name=""/>
        <dsp:cNvSpPr/>
      </dsp:nvSpPr>
      <dsp:spPr>
        <a:xfrm>
          <a:off x="1052838" y="1850493"/>
          <a:ext cx="2331869" cy="2331869"/>
        </a:xfrm>
        <a:prstGeom prst="leftCircularArrow">
          <a:avLst>
            <a:gd name="adj1" fmla="val 3695"/>
            <a:gd name="adj2" fmla="val 460552"/>
            <a:gd name="adj3" fmla="val 1516790"/>
            <a:gd name="adj4" fmla="val 8305217"/>
            <a:gd name="adj5" fmla="val 4310"/>
          </a:avLst>
        </a:prstGeom>
        <a:solidFill>
          <a:srgbClr val="6699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B299D-9C17-4093-AA37-4D66C0240A1D}">
      <dsp:nvSpPr>
        <dsp:cNvPr id="0" name=""/>
        <dsp:cNvSpPr/>
      </dsp:nvSpPr>
      <dsp:spPr>
        <a:xfrm>
          <a:off x="512118" y="3038453"/>
          <a:ext cx="1792954" cy="712999"/>
        </a:xfrm>
        <a:prstGeom prst="roundRect">
          <a:avLst>
            <a:gd name="adj" fmla="val 10000"/>
          </a:avLst>
        </a:prstGeom>
        <a:solidFill>
          <a:srgbClr val="6699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>
              <a:latin typeface="Simplifica" panose="02000000000000000000" pitchFamily="2" charset="0"/>
            </a:rPr>
            <a:t>Initiation</a:t>
          </a:r>
          <a:endParaRPr lang="en-GB" sz="1700" kern="1200" spc="300" dirty="0">
            <a:latin typeface="Simplifica" panose="02000000000000000000" pitchFamily="2" charset="0"/>
          </a:endParaRPr>
        </a:p>
      </dsp:txBody>
      <dsp:txXfrm>
        <a:off x="533001" y="3059336"/>
        <a:ext cx="1751188" cy="671233"/>
      </dsp:txXfrm>
    </dsp:sp>
    <dsp:sp modelId="{399E3FF3-E08D-48FF-BB5C-4C2A4C249B40}">
      <dsp:nvSpPr>
        <dsp:cNvPr id="0" name=""/>
        <dsp:cNvSpPr/>
      </dsp:nvSpPr>
      <dsp:spPr>
        <a:xfrm>
          <a:off x="2661806" y="1343836"/>
          <a:ext cx="2017074" cy="1663664"/>
        </a:xfrm>
        <a:prstGeom prst="roundRect">
          <a:avLst>
            <a:gd name="adj" fmla="val 10000"/>
          </a:avLst>
        </a:prstGeom>
        <a:solidFill>
          <a:srgbClr val="F4DCE8">
            <a:alpha val="89804"/>
          </a:srgbClr>
        </a:solidFill>
        <a:ln w="25400" cap="flat" cmpd="sng" algn="ctr">
          <a:solidFill>
            <a:srgbClr val="9933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Prototype/UI/UX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Other Documentation Deliverables </a:t>
          </a:r>
        </a:p>
      </dsp:txBody>
      <dsp:txXfrm>
        <a:off x="2700092" y="1738622"/>
        <a:ext cx="1940502" cy="1230592"/>
      </dsp:txXfrm>
    </dsp:sp>
    <dsp:sp modelId="{0539A912-0C8D-4A63-9D50-155178A5DBD8}">
      <dsp:nvSpPr>
        <dsp:cNvPr id="0" name=""/>
        <dsp:cNvSpPr/>
      </dsp:nvSpPr>
      <dsp:spPr>
        <a:xfrm>
          <a:off x="3745097" y="268663"/>
          <a:ext cx="2764075" cy="2764075"/>
        </a:xfrm>
        <a:prstGeom prst="circularArrow">
          <a:avLst>
            <a:gd name="adj1" fmla="val 3117"/>
            <a:gd name="adj2" fmla="val 383234"/>
            <a:gd name="adj3" fmla="val 19441255"/>
            <a:gd name="adj4" fmla="val 12575511"/>
            <a:gd name="adj5" fmla="val 3636"/>
          </a:avLst>
        </a:prstGeom>
        <a:solidFill>
          <a:srgbClr val="9933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3D79C-8D0E-4EDD-8814-0BE0179BFBF2}">
      <dsp:nvSpPr>
        <dsp:cNvPr id="0" name=""/>
        <dsp:cNvSpPr/>
      </dsp:nvSpPr>
      <dsp:spPr>
        <a:xfrm>
          <a:off x="2971171" y="987337"/>
          <a:ext cx="2070701" cy="712999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spc="300" dirty="0">
              <a:latin typeface="Simplifica" panose="02000000000000000000" pitchFamily="2" charset="0"/>
            </a:rPr>
            <a:t>Prototype, &amp; Documentations </a:t>
          </a:r>
        </a:p>
      </dsp:txBody>
      <dsp:txXfrm>
        <a:off x="2992054" y="1008220"/>
        <a:ext cx="2028935" cy="671233"/>
      </dsp:txXfrm>
    </dsp:sp>
    <dsp:sp modelId="{E544131C-DCDB-4276-A7EA-446089A45563}">
      <dsp:nvSpPr>
        <dsp:cNvPr id="0" name=""/>
        <dsp:cNvSpPr/>
      </dsp:nvSpPr>
      <dsp:spPr>
        <a:xfrm>
          <a:off x="5452125" y="1343836"/>
          <a:ext cx="2017074" cy="16636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rgbClr val="FFC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DB Design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Coding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Testing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QA</a:t>
          </a:r>
        </a:p>
      </dsp:txBody>
      <dsp:txXfrm>
        <a:off x="5490411" y="1382122"/>
        <a:ext cx="1940502" cy="1230592"/>
      </dsp:txXfrm>
    </dsp:sp>
    <dsp:sp modelId="{F41C3E53-0098-4573-AB56-0C2CE93B5563}">
      <dsp:nvSpPr>
        <dsp:cNvPr id="0" name=""/>
        <dsp:cNvSpPr/>
      </dsp:nvSpPr>
      <dsp:spPr>
        <a:xfrm>
          <a:off x="6550204" y="1514928"/>
          <a:ext cx="2537338" cy="2537338"/>
        </a:xfrm>
        <a:prstGeom prst="leftCircularArrow">
          <a:avLst>
            <a:gd name="adj1" fmla="val 3395"/>
            <a:gd name="adj2" fmla="val 420243"/>
            <a:gd name="adj3" fmla="val 2195754"/>
            <a:gd name="adj4" fmla="val 9024489"/>
            <a:gd name="adj5" fmla="val 3961"/>
          </a:avLst>
        </a:prstGeom>
        <a:solidFill>
          <a:srgbClr val="FFCC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A4BA4-4116-4BA9-B8FC-AFCE7B36BDD4}">
      <dsp:nvSpPr>
        <dsp:cNvPr id="0" name=""/>
        <dsp:cNvSpPr/>
      </dsp:nvSpPr>
      <dsp:spPr>
        <a:xfrm>
          <a:off x="5734533" y="2651001"/>
          <a:ext cx="2124615" cy="712999"/>
        </a:xfrm>
        <a:prstGeom prst="roundRect">
          <a:avLst>
            <a:gd name="adj" fmla="val 10000"/>
          </a:avLst>
        </a:prstGeom>
        <a:solidFill>
          <a:srgbClr val="FFCC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sp:txBody>
      <dsp:txXfrm>
        <a:off x="5755416" y="2671884"/>
        <a:ext cx="2082849" cy="671233"/>
      </dsp:txXfrm>
    </dsp:sp>
    <dsp:sp modelId="{E8E222EB-AE14-4819-A995-2CE378C0959E}">
      <dsp:nvSpPr>
        <dsp:cNvPr id="0" name=""/>
        <dsp:cNvSpPr/>
      </dsp:nvSpPr>
      <dsp:spPr>
        <a:xfrm>
          <a:off x="8269401" y="1343836"/>
          <a:ext cx="2017074" cy="1663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UAT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Sign-off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Warranty /Support </a:t>
          </a:r>
        </a:p>
      </dsp:txBody>
      <dsp:txXfrm>
        <a:off x="8307687" y="1738622"/>
        <a:ext cx="1940502" cy="1230592"/>
      </dsp:txXfrm>
    </dsp:sp>
    <dsp:sp modelId="{666C59F5-4D9E-41A4-A4B8-C804269743BC}">
      <dsp:nvSpPr>
        <dsp:cNvPr id="0" name=""/>
        <dsp:cNvSpPr/>
      </dsp:nvSpPr>
      <dsp:spPr>
        <a:xfrm>
          <a:off x="8717640" y="987337"/>
          <a:ext cx="1792954" cy="712999"/>
        </a:xfrm>
        <a:prstGeom prst="roundRect">
          <a:avLst>
            <a:gd name="adj" fmla="val 10000"/>
          </a:avLst>
        </a:prstGeom>
        <a:solidFill>
          <a:srgbClr val="3333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sp:txBody>
      <dsp:txXfrm>
        <a:off x="8738523" y="1008220"/>
        <a:ext cx="1751188" cy="671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EAF16-9362-4208-BC6B-FF62D9FD93D1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BBD31-2AFF-440D-BA34-69E2974C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8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34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23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41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77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71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4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13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68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549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33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58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18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42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32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3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4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9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8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B54CC-E390-435F-B2D3-4A39C6E4537D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F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35891" r="1"/>
          <a:stretch/>
        </p:blipFill>
        <p:spPr>
          <a:xfrm>
            <a:off x="8239" y="-1"/>
            <a:ext cx="11100570" cy="614826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296097">
            <a:off x="250393" y="-489168"/>
            <a:ext cx="12213019" cy="7881390"/>
          </a:xfrm>
          <a:custGeom>
            <a:avLst/>
            <a:gdLst>
              <a:gd name="connsiteX0" fmla="*/ 10248512 w 12213019"/>
              <a:gd name="connsiteY0" fmla="*/ 118685 h 7881390"/>
              <a:gd name="connsiteX1" fmla="*/ 11623062 w 12213019"/>
              <a:gd name="connsiteY1" fmla="*/ 0 h 7881390"/>
              <a:gd name="connsiteX2" fmla="*/ 12213019 w 12213019"/>
              <a:gd name="connsiteY2" fmla="*/ 6832578 h 7881390"/>
              <a:gd name="connsiteX3" fmla="*/ 66215 w 12213019"/>
              <a:gd name="connsiteY3" fmla="*/ 7881390 h 7881390"/>
              <a:gd name="connsiteX4" fmla="*/ 0 w 12213019"/>
              <a:gd name="connsiteY4" fmla="*/ 7114528 h 788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3019" h="7881390">
                <a:moveTo>
                  <a:pt x="10248512" y="118685"/>
                </a:moveTo>
                <a:lnTo>
                  <a:pt x="11623062" y="0"/>
                </a:lnTo>
                <a:lnTo>
                  <a:pt x="12213019" y="6832578"/>
                </a:lnTo>
                <a:lnTo>
                  <a:pt x="66215" y="7881390"/>
                </a:lnTo>
                <a:lnTo>
                  <a:pt x="0" y="7114528"/>
                </a:lnTo>
                <a:close/>
              </a:path>
            </a:pathLst>
          </a:cu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181" y="0"/>
            <a:ext cx="12192000" cy="6858000"/>
          </a:xfrm>
          <a:custGeom>
            <a:avLst/>
            <a:gdLst>
              <a:gd name="connsiteX0" fmla="*/ 10824564 w 12192000"/>
              <a:gd name="connsiteY0" fmla="*/ 0 h 6858000"/>
              <a:gd name="connsiteX1" fmla="*/ 12191892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0824564" y="0"/>
                </a:moveTo>
                <a:lnTo>
                  <a:pt x="12191892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3849" y="2816493"/>
            <a:ext cx="7092203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4800" b="1" spc="300" dirty="0" smtClean="0">
                <a:solidFill>
                  <a:srgbClr val="DA101A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</a:t>
            </a:r>
            <a:endParaRPr lang="en-US" sz="4800" b="1" spc="300" dirty="0">
              <a:solidFill>
                <a:srgbClr val="DA101A"/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/>
            <a:r>
              <a:rPr lang="en-US" sz="4800" b="1" spc="300" dirty="0" smtClean="0">
                <a:solidFill>
                  <a:srgbClr val="765C2E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EXTENSION</a:t>
            </a:r>
            <a:endParaRPr lang="en-US" sz="4800" b="1" spc="300" dirty="0">
              <a:solidFill>
                <a:srgbClr val="765C2E"/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/>
            <a:r>
              <a:rPr lang="en-US" sz="4800" b="1" spc="300" dirty="0" smtClean="0">
                <a:solidFill>
                  <a:schemeClr val="bg1">
                    <a:lumMod val="85000"/>
                  </a:schemeClr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SYSTEM(SES)</a:t>
            </a:r>
            <a:endParaRPr lang="en-US" sz="4800" b="1" spc="300" dirty="0">
              <a:solidFill>
                <a:schemeClr val="bg1">
                  <a:lumMod val="85000"/>
                </a:schemeClr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7" y="1343778"/>
            <a:ext cx="2612403" cy="695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0831" y="5606385"/>
            <a:ext cx="437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pc="200" dirty="0" smtClean="0">
                <a:solidFill>
                  <a:srgbClr val="C1974B"/>
                </a:solidFill>
                <a:latin typeface="Tw Cen MT" panose="020B0602020104020603" pitchFamily="34" charset="0"/>
              </a:rPr>
              <a:t>ABUDHABI AGRICULTURE AND FOOD SAFETY AUTHORITY (ADAFSA)</a:t>
            </a:r>
            <a:endParaRPr lang="en-US" spc="200" dirty="0">
              <a:solidFill>
                <a:srgbClr val="C1974B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0721" y="1984074"/>
            <a:ext cx="1734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PRESENTS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5970" y="5193788"/>
            <a:ext cx="1590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81861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7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63263" y="1708414"/>
            <a:ext cx="4245761" cy="369332"/>
            <a:chOff x="6109916" y="3432209"/>
            <a:chExt cx="4245761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9916" y="3432209"/>
              <a:ext cx="40719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A6B41E"/>
                  </a:solidFill>
                  <a:latin typeface="Open Sans Light" panose="020B0306030504020204" pitchFamily="34" charset="0"/>
                </a:rPr>
                <a:t>Farm Relations Manager &amp; Assistants</a:t>
              </a:r>
              <a:endParaRPr lang="en-US" dirty="0">
                <a:solidFill>
                  <a:srgbClr val="A6B41E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10167960" y="3549838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33897" y="2186609"/>
            <a:ext cx="5582351" cy="1426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ccess the reports prepared by AEE  in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“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Read only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</a:t>
            </a:r>
            <a:endParaRPr lang="en-GB" dirty="0" smtClean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Report of all AEE working under their supervision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19178" y="0"/>
            <a:ext cx="587057" cy="6858000"/>
            <a:chOff x="5419178" y="0"/>
            <a:chExt cx="587057" cy="6858000"/>
          </a:xfrm>
        </p:grpSpPr>
        <p:sp>
          <p:nvSpPr>
            <p:cNvPr id="5" name="Donut 4"/>
            <p:cNvSpPr/>
            <p:nvPr/>
          </p:nvSpPr>
          <p:spPr>
            <a:xfrm>
              <a:off x="5419178" y="1599552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AFB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12707" y="0"/>
              <a:ext cx="0" cy="159955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721230" y="3528658"/>
              <a:ext cx="6709" cy="332934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7" y="2186609"/>
              <a:ext cx="0" cy="1351824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2317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5"/>
            <a:ext cx="3476625" cy="68875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5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14757" y="1533214"/>
            <a:ext cx="3119853" cy="369332"/>
            <a:chOff x="6104609" y="3772492"/>
            <a:chExt cx="2195327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4609" y="3772492"/>
              <a:ext cx="2035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rgbClr val="C00000"/>
                  </a:solidFill>
                  <a:latin typeface="Open Sans Light" panose="020B0306030504020204" pitchFamily="34" charset="0"/>
                </a:rPr>
                <a:t>Subject Matter Specialists </a:t>
              </a:r>
              <a:endParaRPr lang="en-US" b="1" dirty="0">
                <a:solidFill>
                  <a:srgbClr val="C00000"/>
                </a:solidFill>
                <a:latin typeface="Open Sans Light" panose="020B0306030504020204" pitchFamily="34" charset="0"/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8112219" y="3870252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14758" y="2221635"/>
            <a:ext cx="5745686" cy="1397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Access the individual AEE reports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Identify specific technical training needs of AEE.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Provide sound recommendations for TSD Management and Technical Units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33007" y="35193"/>
            <a:ext cx="587057" cy="6840802"/>
            <a:chOff x="5433007" y="35193"/>
            <a:chExt cx="587057" cy="6840802"/>
          </a:xfrm>
        </p:grpSpPr>
        <p:sp>
          <p:nvSpPr>
            <p:cNvPr id="5" name="Donut 4"/>
            <p:cNvSpPr/>
            <p:nvPr/>
          </p:nvSpPr>
          <p:spPr>
            <a:xfrm>
              <a:off x="5433007" y="1427273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02099" y="35193"/>
              <a:ext cx="24437" cy="139208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6" y="2014330"/>
              <a:ext cx="0" cy="4861665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91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7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63263" y="1708414"/>
            <a:ext cx="3816516" cy="646331"/>
            <a:chOff x="6109916" y="3432209"/>
            <a:chExt cx="3816516" cy="646331"/>
          </a:xfrm>
        </p:grpSpPr>
        <p:sp>
          <p:nvSpPr>
            <p:cNvPr id="27" name="Rectangle 26"/>
            <p:cNvSpPr/>
            <p:nvPr/>
          </p:nvSpPr>
          <p:spPr>
            <a:xfrm>
              <a:off x="6109916" y="3432209"/>
              <a:ext cx="370024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 smtClean="0">
                  <a:solidFill>
                    <a:srgbClr val="A6B41E"/>
                  </a:solidFill>
                  <a:latin typeface="Open Sans Light" panose="020B0306030504020204" pitchFamily="34" charset="0"/>
                </a:rPr>
                <a:t>Director </a:t>
              </a:r>
              <a:r>
                <a:rPr lang="en-GB" b="1" dirty="0">
                  <a:solidFill>
                    <a:srgbClr val="A6B41E"/>
                  </a:solidFill>
                  <a:latin typeface="Open Sans Light" panose="020B0306030504020204" pitchFamily="34" charset="0"/>
                </a:rPr>
                <a:t>of TSD and SES Advisory</a:t>
              </a:r>
            </a:p>
            <a:p>
              <a:r>
                <a:rPr lang="en-GB" b="1" dirty="0">
                  <a:solidFill>
                    <a:srgbClr val="A6B41E"/>
                  </a:solidFill>
                  <a:latin typeface="Open Sans Light" panose="020B0306030504020204" pitchFamily="34" charset="0"/>
                </a:rPr>
                <a:t>Committee</a:t>
              </a:r>
              <a:endParaRPr lang="en-US" b="1" dirty="0">
                <a:solidFill>
                  <a:srgbClr val="A6B41E"/>
                </a:solidFill>
                <a:latin typeface="Open Sans Light" panose="020B0306030504020204" pitchFamily="34" charset="0"/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9738715" y="3584401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33897" y="2186609"/>
            <a:ext cx="5582351" cy="206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Access to all high level reports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Make management decision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Assessment of AEE’s performance using KPIs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Provide ADAFSA Executive Management &amp; Decision Makers with sound suggestions to policies and strategies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19178" y="0"/>
            <a:ext cx="587057" cy="6858000"/>
            <a:chOff x="5419178" y="0"/>
            <a:chExt cx="587057" cy="6858000"/>
          </a:xfrm>
        </p:grpSpPr>
        <p:sp>
          <p:nvSpPr>
            <p:cNvPr id="5" name="Donut 4"/>
            <p:cNvSpPr/>
            <p:nvPr/>
          </p:nvSpPr>
          <p:spPr>
            <a:xfrm>
              <a:off x="5419178" y="1599552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AFB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12707" y="0"/>
              <a:ext cx="0" cy="159955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721230" y="3528658"/>
              <a:ext cx="6709" cy="332934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7" y="2186609"/>
              <a:ext cx="0" cy="1351824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57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6955" y="2891384"/>
            <a:ext cx="4360253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6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APPLICATION</a:t>
            </a:r>
          </a:p>
          <a:p>
            <a:pPr>
              <a:lnSpc>
                <a:spcPts val="4300"/>
              </a:lnSpc>
            </a:pPr>
            <a:r>
              <a:rPr lang="en-US" sz="36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COMPONENTS.</a:t>
            </a:r>
            <a:endParaRPr lang="en-US" sz="36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957799" y="5496833"/>
            <a:ext cx="3498678" cy="1326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FOLLOW THE MOST MODERN DESIGN &amp; DEVELOPMENT PRACTICES (03 SAMPLE DESIGNS WILL BE PROVIDED)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965435" y="3776403"/>
            <a:ext cx="3433978" cy="1018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BASIC MOBILE APP FEATURES LIKE FAQ, RATING, CONTACT US, REQUEST STATUS TRACKING  ETC</a:t>
            </a:r>
            <a:r>
              <a:rPr lang="en-US" sz="2400" b="1" spc="160" dirty="0">
                <a:solidFill>
                  <a:prstClr val="black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57197" y="2190646"/>
            <a:ext cx="3532046" cy="71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EASIER ACCESS TO MOCCAE ONLINE SERVICES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04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75548" y="560762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31645" y="4035980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8B1A7B0-5F6E-4520-94F9-489A145348E1}"/>
              </a:ext>
            </a:extLst>
          </p:cNvPr>
          <p:cNvSpPr/>
          <p:nvPr/>
        </p:nvSpPr>
        <p:spPr>
          <a:xfrm>
            <a:off x="5965435" y="472845"/>
            <a:ext cx="3791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USER FRIENDLY DASHBOARDS WITH SERVICE REQUEST TRACKING FACILITY</a:t>
            </a:r>
          </a:p>
        </p:txBody>
      </p:sp>
    </p:spTree>
    <p:extLst>
      <p:ext uri="{BB962C8B-B14F-4D97-AF65-F5344CB8AC3E}">
        <p14:creationId xmlns:p14="http://schemas.microsoft.com/office/powerpoint/2010/main" val="1838635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08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06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59072" y="552524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05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6931" y="4060694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07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58916" y="2212101"/>
            <a:ext cx="2975988" cy="71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PUSH NOTIFICATIONS (AUTOMATIC &amp; MANUAL) 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EE59F0B-CB73-4AFC-A6D9-29375A5C098A}"/>
              </a:ext>
            </a:extLst>
          </p:cNvPr>
          <p:cNvSpPr/>
          <p:nvPr/>
        </p:nvSpPr>
        <p:spPr>
          <a:xfrm>
            <a:off x="5958916" y="3999138"/>
            <a:ext cx="3566062" cy="71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</a:rPr>
              <a:t>INTEGRATE WITH OTHER GOVERNMENT PARTNER SYSTEMS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5BAEE1-6DC4-4FF9-B7D7-09ACA0E779F0}"/>
              </a:ext>
            </a:extLst>
          </p:cNvPr>
          <p:cNvSpPr/>
          <p:nvPr/>
        </p:nvSpPr>
        <p:spPr>
          <a:xfrm>
            <a:off x="5953134" y="461632"/>
            <a:ext cx="2866165" cy="71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MOBILE APP DEVELOPMENT USING FLUTTER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E59F0B-CB73-4AFC-A6D9-29375A5C098A}"/>
              </a:ext>
            </a:extLst>
          </p:cNvPr>
          <p:cNvSpPr/>
          <p:nvPr/>
        </p:nvSpPr>
        <p:spPr>
          <a:xfrm>
            <a:off x="6096412" y="5657028"/>
            <a:ext cx="3566062" cy="710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2400" b="1" spc="160" dirty="0">
                <a:solidFill>
                  <a:srgbClr val="FF0000"/>
                </a:solidFill>
                <a:latin typeface="Simplifica" panose="02000000000000000000" pitchFamily="2" charset="0"/>
                <a:ea typeface="SimHei" panose="02010609060101010101" pitchFamily="49" charset="-122"/>
              </a:rPr>
              <a:t>INTEGRATE WITH OTHER GOVERNMENT PARTNER SYSTEMS  </a:t>
            </a:r>
          </a:p>
        </p:txBody>
      </p:sp>
    </p:spTree>
    <p:extLst>
      <p:ext uri="{BB962C8B-B14F-4D97-AF65-F5344CB8AC3E}">
        <p14:creationId xmlns:p14="http://schemas.microsoft.com/office/powerpoint/2010/main" val="41579734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3439497">
            <a:off x="9393390" y="-869043"/>
            <a:ext cx="3020209" cy="2754591"/>
          </a:xfrm>
          <a:custGeom>
            <a:avLst/>
            <a:gdLst>
              <a:gd name="connsiteX0" fmla="*/ 1749368 w 3020209"/>
              <a:gd name="connsiteY0" fmla="*/ 0 h 2754591"/>
              <a:gd name="connsiteX1" fmla="*/ 2895998 w 3020209"/>
              <a:gd name="connsiteY1" fmla="*/ 735418 h 2754591"/>
              <a:gd name="connsiteX2" fmla="*/ 3020209 w 3020209"/>
              <a:gd name="connsiteY2" fmla="*/ 2754591 h 2754591"/>
              <a:gd name="connsiteX3" fmla="*/ 0 w 3020209"/>
              <a:gd name="connsiteY3" fmla="*/ 2754590 h 275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209" h="2754591">
                <a:moveTo>
                  <a:pt x="1749368" y="0"/>
                </a:moveTo>
                <a:lnTo>
                  <a:pt x="2895998" y="735418"/>
                </a:lnTo>
                <a:lnTo>
                  <a:pt x="3020209" y="2754591"/>
                </a:lnTo>
                <a:lnTo>
                  <a:pt x="0" y="2754590"/>
                </a:lnTo>
                <a:close/>
              </a:path>
            </a:pathLst>
          </a:custGeom>
          <a:solidFill>
            <a:srgbClr val="C7A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4310742" y="261257"/>
            <a:ext cx="7881257" cy="6596744"/>
          </a:xfrm>
          <a:prstGeom prst="triangle">
            <a:avLst>
              <a:gd name="adj" fmla="val 100000"/>
            </a:avLst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4626" y="1391947"/>
            <a:ext cx="7385264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8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SIMILAR</a:t>
            </a: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8000" b="1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PROJECTS</a:t>
            </a:r>
            <a:endParaRPr lang="en-US" sz="8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2100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112752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DESERT TOUR VEHICLE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PERMIT ISSUANCE 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77A2B6-FAA0-4236-BC3C-6B2B753738C1}"/>
              </a:ext>
            </a:extLst>
          </p:cNvPr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12145A-A9EA-43E3-852D-270514ED64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0190" y="1307951"/>
            <a:ext cx="9924497" cy="5138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C3724F-51C0-4FAA-9701-0732710B8B3A}"/>
              </a:ext>
            </a:extLst>
          </p:cNvPr>
          <p:cNvSpPr txBox="1"/>
          <p:nvPr/>
        </p:nvSpPr>
        <p:spPr>
          <a:xfrm>
            <a:off x="5095392" y="6458752"/>
            <a:ext cx="30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15008804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71FFE6E-3889-4F33-AE45-7E429C32C2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23780" y="383418"/>
            <a:ext cx="9344440" cy="6109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55AEC3-9B95-4A7B-83DE-48D8AACA3970}"/>
              </a:ext>
            </a:extLst>
          </p:cNvPr>
          <p:cNvSpPr txBox="1"/>
          <p:nvPr/>
        </p:nvSpPr>
        <p:spPr>
          <a:xfrm>
            <a:off x="5124152" y="6510204"/>
            <a:ext cx="30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Tour Operator Dashboard</a:t>
            </a:r>
          </a:p>
        </p:txBody>
      </p:sp>
    </p:spTree>
    <p:extLst>
      <p:ext uri="{BB962C8B-B14F-4D97-AF65-F5344CB8AC3E}">
        <p14:creationId xmlns:p14="http://schemas.microsoft.com/office/powerpoint/2010/main" val="318698345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AA76567-B97F-45CF-991F-3783A2A8FA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48" y="0"/>
            <a:ext cx="670603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F2AEB1-5EBC-4EDE-860F-A783F83537CB}"/>
              </a:ext>
            </a:extLst>
          </p:cNvPr>
          <p:cNvSpPr txBox="1"/>
          <p:nvPr/>
        </p:nvSpPr>
        <p:spPr>
          <a:xfrm>
            <a:off x="9679386" y="6004424"/>
            <a:ext cx="21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Request New Permit</a:t>
            </a:r>
          </a:p>
        </p:txBody>
      </p:sp>
    </p:spTree>
    <p:extLst>
      <p:ext uri="{BB962C8B-B14F-4D97-AF65-F5344CB8AC3E}">
        <p14:creationId xmlns:p14="http://schemas.microsoft.com/office/powerpoint/2010/main" val="16790438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288799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COURT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MANAGEMENTSYSTEM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77A2B6-FAA0-4236-BC3C-6B2B753738C1}"/>
              </a:ext>
            </a:extLst>
          </p:cNvPr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624AB-6C5D-4878-852D-C17C392DCD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04" y="1487602"/>
            <a:ext cx="5373063" cy="537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C7AD7-81A1-4F54-A2C5-23D75ABED6A7}"/>
              </a:ext>
            </a:extLst>
          </p:cNvPr>
          <p:cNvSpPr txBox="1"/>
          <p:nvPr/>
        </p:nvSpPr>
        <p:spPr>
          <a:xfrm>
            <a:off x="8761867" y="6510204"/>
            <a:ext cx="22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559909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3439497">
            <a:off x="9393390" y="-869043"/>
            <a:ext cx="3020209" cy="2754591"/>
          </a:xfrm>
          <a:custGeom>
            <a:avLst/>
            <a:gdLst>
              <a:gd name="connsiteX0" fmla="*/ 1749368 w 3020209"/>
              <a:gd name="connsiteY0" fmla="*/ 0 h 2754591"/>
              <a:gd name="connsiteX1" fmla="*/ 2895998 w 3020209"/>
              <a:gd name="connsiteY1" fmla="*/ 735418 h 2754591"/>
              <a:gd name="connsiteX2" fmla="*/ 3020209 w 3020209"/>
              <a:gd name="connsiteY2" fmla="*/ 2754591 h 2754591"/>
              <a:gd name="connsiteX3" fmla="*/ 0 w 3020209"/>
              <a:gd name="connsiteY3" fmla="*/ 2754590 h 275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209" h="2754591">
                <a:moveTo>
                  <a:pt x="1749368" y="0"/>
                </a:moveTo>
                <a:lnTo>
                  <a:pt x="2895998" y="735418"/>
                </a:lnTo>
                <a:lnTo>
                  <a:pt x="3020209" y="2754591"/>
                </a:lnTo>
                <a:lnTo>
                  <a:pt x="0" y="2754590"/>
                </a:lnTo>
                <a:close/>
              </a:path>
            </a:pathLst>
          </a:custGeom>
          <a:solidFill>
            <a:srgbClr val="C7A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4310742" y="261257"/>
            <a:ext cx="7881257" cy="6596744"/>
          </a:xfrm>
          <a:prstGeom prst="triangle">
            <a:avLst>
              <a:gd name="adj" fmla="val 100000"/>
            </a:avLst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57536" y="925870"/>
            <a:ext cx="3562064" cy="1000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EXECUTIVE</a:t>
            </a:r>
            <a:r>
              <a:rPr lang="en-US" sz="4000" b="1" dirty="0">
                <a:solidFill>
                  <a:srgbClr val="C00000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SUMMARY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08874" y="4548912"/>
            <a:ext cx="53878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   The </a:t>
            </a:r>
            <a:r>
              <a:rPr lang="en-GB" sz="24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is focused on building a Digital solution to facilitate the </a:t>
            </a:r>
            <a:r>
              <a:rPr lang="en-GB" sz="2400" b="1" dirty="0">
                <a:solidFill>
                  <a:srgbClr val="C7A15D"/>
                </a:solidFill>
                <a:latin typeface="Raleway Medium" panose="020B0603030101060003" pitchFamily="34" charset="0"/>
              </a:rPr>
              <a:t>recording, reporting, analysing, prioritizing </a:t>
            </a:r>
            <a:r>
              <a:rPr lang="en-GB" sz="24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</a:t>
            </a:r>
            <a:r>
              <a:rPr lang="en-GB" dirty="0"/>
              <a:t> </a:t>
            </a:r>
            <a:r>
              <a:rPr lang="en-GB" sz="2400" b="1" dirty="0" smtClean="0">
                <a:solidFill>
                  <a:srgbClr val="C7A15D"/>
                </a:solidFill>
                <a:latin typeface="Raleway Medium" panose="020B0603030101060003" pitchFamily="34" charset="0"/>
              </a:rPr>
              <a:t>monitoring</a:t>
            </a:r>
            <a:r>
              <a:rPr lang="en-GB" dirty="0" smtClean="0"/>
              <a:t> </a:t>
            </a:r>
            <a:r>
              <a:rPr lang="en-GB" sz="24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 the extension activities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8874" y="4417995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 rot="10800000">
            <a:off x="9702794" y="5518408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3964" y="2434304"/>
            <a:ext cx="6906336" cy="1290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 will be the primary tool for the ADAFSA Agricultural Extension Engineers (AEE)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 disseminate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best agricultural practices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to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record details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important information's. 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4872" y="4173616"/>
            <a:ext cx="6069502" cy="87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 will allow instant reporting on assessment and technical advices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26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97487" y="282138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57536" y="432109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67773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BE6ADD-18F8-4AF3-963B-99D2670DFDE8}"/>
              </a:ext>
            </a:extLst>
          </p:cNvPr>
          <p:cNvSpPr txBox="1"/>
          <p:nvPr/>
        </p:nvSpPr>
        <p:spPr>
          <a:xfrm>
            <a:off x="8418611" y="6471135"/>
            <a:ext cx="33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Citizen Affair - Personal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670B9-280B-4B5D-9BA3-711DFA64A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88" y="0"/>
            <a:ext cx="4645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80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BE6ADD-18F8-4AF3-963B-99D2670DFDE8}"/>
              </a:ext>
            </a:extLst>
          </p:cNvPr>
          <p:cNvSpPr txBox="1"/>
          <p:nvPr/>
        </p:nvSpPr>
        <p:spPr>
          <a:xfrm>
            <a:off x="8805210" y="6488668"/>
            <a:ext cx="22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Letter creation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33E7B3-7BE0-408C-A5F6-2840303A8E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09" y="0"/>
            <a:ext cx="548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727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BE6ADD-18F8-4AF3-963B-99D2670DFDE8}"/>
              </a:ext>
            </a:extLst>
          </p:cNvPr>
          <p:cNvSpPr txBox="1"/>
          <p:nvPr/>
        </p:nvSpPr>
        <p:spPr>
          <a:xfrm>
            <a:off x="8560904" y="6510204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Duty Task Creation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4CF923-0699-4DB5-970E-FE0504B0B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09" y="0"/>
            <a:ext cx="524209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95513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288799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FISHING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LICENSE 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77A2B6-FAA0-4236-BC3C-6B2B753738C1}"/>
              </a:ext>
            </a:extLst>
          </p:cNvPr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67CB2-AABE-4E89-8A9C-0C46E0372EA9}"/>
              </a:ext>
            </a:extLst>
          </p:cNvPr>
          <p:cNvSpPr txBox="1"/>
          <p:nvPr/>
        </p:nvSpPr>
        <p:spPr>
          <a:xfrm>
            <a:off x="7584980" y="6492670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 Artisanal License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9023A-4084-4A25-9DE8-268BEB15E41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90" y="1195199"/>
            <a:ext cx="2676939" cy="53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90ADC-280A-40DE-9476-4451D98551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71" y="1521041"/>
            <a:ext cx="7279003" cy="4925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98281E-F00F-4C06-8C54-72BC33E86253}"/>
              </a:ext>
            </a:extLst>
          </p:cNvPr>
          <p:cNvSpPr txBox="1"/>
          <p:nvPr/>
        </p:nvSpPr>
        <p:spPr>
          <a:xfrm>
            <a:off x="1576648" y="6551889"/>
            <a:ext cx="30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EPAA Website Design</a:t>
            </a:r>
          </a:p>
        </p:txBody>
      </p:sp>
    </p:spTree>
    <p:extLst>
      <p:ext uri="{BB962C8B-B14F-4D97-AF65-F5344CB8AC3E}">
        <p14:creationId xmlns:p14="http://schemas.microsoft.com/office/powerpoint/2010/main" val="231348406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B6EB60-033C-4D39-A857-24C4535C6F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06" y="0"/>
            <a:ext cx="48265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72A68E-27B8-454A-9BAF-4B425F7053F1}"/>
              </a:ext>
            </a:extLst>
          </p:cNvPr>
          <p:cNvSpPr txBox="1"/>
          <p:nvPr/>
        </p:nvSpPr>
        <p:spPr>
          <a:xfrm>
            <a:off x="8415130" y="6358116"/>
            <a:ext cx="30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 Recreational License</a:t>
            </a:r>
          </a:p>
        </p:txBody>
      </p:sp>
    </p:spTree>
    <p:extLst>
      <p:ext uri="{BB962C8B-B14F-4D97-AF65-F5344CB8AC3E}">
        <p14:creationId xmlns:p14="http://schemas.microsoft.com/office/powerpoint/2010/main" val="289062019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3990" y="178999"/>
            <a:ext cx="11162396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MANAGEMENT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METHODOLOGY</a:t>
            </a:r>
          </a:p>
        </p:txBody>
      </p:sp>
      <p:sp>
        <p:nvSpPr>
          <p:cNvPr id="36" name="Freeform 3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6701965" y="2449074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429355" y="2456922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9544" y="1495361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Requirement Gathering</a:t>
            </a:r>
          </a:p>
          <a:p>
            <a:pPr algn="r"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Verbat works  with various stakeholders to identify User requirements.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3778" y="289721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Feasibility Study</a:t>
            </a:r>
            <a: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Through POC’s Verbat will verify if it can meet the client requirements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012" y="4108116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System Analysis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team will analyze the project to determine Scope, Limitations, Resources and Schedules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8012" y="5456799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  <a:t>Software Design</a:t>
            </a:r>
            <a:b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requirements are translated to logical &amp; physical designs accompanied by pseudocode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41324" y="1469087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Coding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Error free executable programs are created using the designs developed in previous steps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41324" y="280673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Testing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Implemented in all phases from req. gathering to coding. Over 50% of effort is used in testing.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49206" y="405822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Implementation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Software is tested for portability and adaptability and integration issues are solved.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446576" y="542740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Raleway SemiBold" panose="020B0703030101060003" pitchFamily="34" charset="0"/>
              </a:rPr>
              <a:t>Operation and Maintenance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Users are trained with sufficient documentation to operate the software correctly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060731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69268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060731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69268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060731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69268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92075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400612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265680" y="1687295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175783" y="172059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1</a:t>
            </a:r>
          </a:p>
        </p:txBody>
      </p:sp>
      <p:sp>
        <p:nvSpPr>
          <p:cNvPr id="90" name="Oval 89"/>
          <p:cNvSpPr/>
          <p:nvPr/>
        </p:nvSpPr>
        <p:spPr>
          <a:xfrm>
            <a:off x="5243905" y="3029824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252263" y="435170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295022" y="5648092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580002" y="171852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558227" y="306104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566585" y="431853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09344" y="564068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169570" y="306104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83190" y="438247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3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218541" y="567881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505870" y="1755191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5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483362" y="3090895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93885" y="434620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7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542844" y="5691448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8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50" name="Isosceles Triangle 4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72923" y="966294"/>
            <a:ext cx="1277194" cy="5459914"/>
            <a:chOff x="5572923" y="966294"/>
            <a:chExt cx="1277194" cy="5459914"/>
          </a:xfrm>
        </p:grpSpPr>
        <p:grpSp>
          <p:nvGrpSpPr>
            <p:cNvPr id="9" name="Group 8"/>
            <p:cNvGrpSpPr/>
            <p:nvPr/>
          </p:nvGrpSpPr>
          <p:grpSpPr>
            <a:xfrm>
              <a:off x="5572923" y="966294"/>
              <a:ext cx="796345" cy="5459914"/>
              <a:chOff x="5572923" y="966294"/>
              <a:chExt cx="796345" cy="5459914"/>
            </a:xfrm>
          </p:grpSpPr>
          <p:cxnSp>
            <p:nvCxnSpPr>
              <p:cNvPr id="3" name="Elbow Connector 2"/>
              <p:cNvCxnSpPr>
                <a:stCxn id="86" idx="2"/>
              </p:cNvCxnSpPr>
              <p:nvPr/>
            </p:nvCxnSpPr>
            <p:spPr>
              <a:xfrm rot="5400000" flipH="1" flipV="1">
                <a:off x="3244605" y="3461082"/>
                <a:ext cx="5293444" cy="636807"/>
              </a:xfrm>
              <a:prstGeom prst="bentConnector3">
                <a:avLst>
                  <a:gd name="adj1" fmla="val -431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6053772" y="966294"/>
                <a:ext cx="315496" cy="3007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Elbow Connector 57"/>
            <p:cNvCxnSpPr>
              <a:endCxn id="73" idx="0"/>
            </p:cNvCxnSpPr>
            <p:nvPr/>
          </p:nvCxnSpPr>
          <p:spPr>
            <a:xfrm>
              <a:off x="6201788" y="1251731"/>
              <a:ext cx="648329" cy="2436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9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4626" y="2920796"/>
            <a:ext cx="4640239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SOFTWARE 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RELEASE AND DEPLOYMENT 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45" y="348644"/>
            <a:ext cx="6106054" cy="6106054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2" name="Isosceles Triangle 11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374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09648A-4D4C-4B78-94E4-770209B56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097947"/>
              </p:ext>
            </p:extLst>
          </p:nvPr>
        </p:nvGraphicFramePr>
        <p:xfrm>
          <a:off x="351146" y="81323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7E069A9-4794-4981-A3B4-E67361AD3EB6}"/>
              </a:ext>
            </a:extLst>
          </p:cNvPr>
          <p:cNvCxnSpPr>
            <a:cxnSpLocks/>
          </p:cNvCxnSpPr>
          <p:nvPr/>
        </p:nvCxnSpPr>
        <p:spPr>
          <a:xfrm>
            <a:off x="771032" y="3936570"/>
            <a:ext cx="0" cy="1891115"/>
          </a:xfrm>
          <a:prstGeom prst="line">
            <a:avLst/>
          </a:prstGeom>
          <a:ln w="25400">
            <a:solidFill>
              <a:srgbClr val="66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FF41D4-E88C-4D9B-9E21-98F64C2AB74F}"/>
              </a:ext>
            </a:extLst>
          </p:cNvPr>
          <p:cNvCxnSpPr>
            <a:cxnSpLocks/>
          </p:cNvCxnSpPr>
          <p:nvPr/>
        </p:nvCxnSpPr>
        <p:spPr>
          <a:xfrm>
            <a:off x="4137973" y="3861272"/>
            <a:ext cx="0" cy="2002352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2DBA30-0EBD-4C7A-9656-541C867E8241}"/>
              </a:ext>
            </a:extLst>
          </p:cNvPr>
          <p:cNvCxnSpPr>
            <a:cxnSpLocks/>
          </p:cNvCxnSpPr>
          <p:nvPr/>
        </p:nvCxnSpPr>
        <p:spPr>
          <a:xfrm>
            <a:off x="6881172" y="4211392"/>
            <a:ext cx="0" cy="165223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9FADD9-71FE-4F48-BFC0-3B62446ACDA0}"/>
              </a:ext>
            </a:extLst>
          </p:cNvPr>
          <p:cNvCxnSpPr>
            <a:cxnSpLocks/>
          </p:cNvCxnSpPr>
          <p:nvPr/>
        </p:nvCxnSpPr>
        <p:spPr>
          <a:xfrm>
            <a:off x="9596092" y="3836862"/>
            <a:ext cx="0" cy="2026762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9817" y="5501536"/>
            <a:ext cx="11425286" cy="1269116"/>
            <a:chOff x="29817" y="5501536"/>
            <a:chExt cx="11425286" cy="1269116"/>
          </a:xfrm>
        </p:grpSpPr>
        <p:sp>
          <p:nvSpPr>
            <p:cNvPr id="28" name="Arrow: Right 7">
              <a:extLst>
                <a:ext uri="{FF2B5EF4-FFF2-40B4-BE49-F238E27FC236}">
                  <a16:creationId xmlns:a16="http://schemas.microsoft.com/office/drawing/2014/main" id="{153F2CBC-36F3-44AC-8CBA-FAECA941BDF7}"/>
                </a:ext>
              </a:extLst>
            </p:cNvPr>
            <p:cNvSpPr/>
            <p:nvPr/>
          </p:nvSpPr>
          <p:spPr>
            <a:xfrm>
              <a:off x="29817" y="5501536"/>
              <a:ext cx="11425286" cy="1269116"/>
            </a:xfrm>
            <a:prstGeom prst="rightArrow">
              <a:avLst/>
            </a:prstGeom>
            <a:solidFill>
              <a:srgbClr val="CC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implifica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F1DBCD-FB99-412D-B528-B7AED9E9BFA4}"/>
                </a:ext>
              </a:extLst>
            </p:cNvPr>
            <p:cNvSpPr txBox="1"/>
            <p:nvPr/>
          </p:nvSpPr>
          <p:spPr>
            <a:xfrm>
              <a:off x="178820" y="5932860"/>
              <a:ext cx="1671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On Project Approval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E5C493-33D8-4070-916F-F98F30640864}"/>
                </a:ext>
              </a:extLst>
            </p:cNvPr>
            <p:cNvSpPr txBox="1"/>
            <p:nvPr/>
          </p:nvSpPr>
          <p:spPr>
            <a:xfrm>
              <a:off x="3412709" y="5966817"/>
              <a:ext cx="1785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</a:t>
              </a:r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20 days </a:t>
              </a:r>
              <a:endParaRPr lang="en-GB" sz="1600" b="1" spc="100" dirty="0">
                <a:solidFill>
                  <a:schemeClr val="bg1"/>
                </a:solidFill>
                <a:latin typeface="Simplifica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372546-83D7-4490-A1B0-D2F808BF0BF3}"/>
                </a:ext>
              </a:extLst>
            </p:cNvPr>
            <p:cNvSpPr txBox="1"/>
            <p:nvPr/>
          </p:nvSpPr>
          <p:spPr>
            <a:xfrm>
              <a:off x="5910085" y="5827685"/>
              <a:ext cx="2311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96 days from </a:t>
              </a:r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Prototype/UI/UX Approval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7B91CC-C266-4F67-93E3-6613C4DD67B7}"/>
                </a:ext>
              </a:extLst>
            </p:cNvPr>
            <p:cNvSpPr txBox="1"/>
            <p:nvPr/>
          </p:nvSpPr>
          <p:spPr>
            <a:xfrm>
              <a:off x="8545743" y="5989854"/>
              <a:ext cx="2185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14 Days Development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23337" y="120300"/>
            <a:ext cx="6545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PLAN</a:t>
            </a:r>
          </a:p>
        </p:txBody>
      </p:sp>
      <p:sp>
        <p:nvSpPr>
          <p:cNvPr id="19" name="Freeform 1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1445504" y="5989854"/>
            <a:ext cx="746496" cy="865933"/>
            <a:chOff x="11445504" y="6013602"/>
            <a:chExt cx="746496" cy="865933"/>
          </a:xfrm>
        </p:grpSpPr>
        <p:sp>
          <p:nvSpPr>
            <p:cNvPr id="21" name="Isosceles Triangle 20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1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224626" y="2920796"/>
            <a:ext cx="46402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>
              <a:lnSpc>
                <a:spcPts val="39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TEAM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78" name="Isosceles Triangle 77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Isosceles Triangle 78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9" name="Group 1038"/>
          <p:cNvGrpSpPr/>
          <p:nvPr/>
        </p:nvGrpSpPr>
        <p:grpSpPr>
          <a:xfrm>
            <a:off x="2314297" y="294717"/>
            <a:ext cx="7833660" cy="6195690"/>
            <a:chOff x="3406827" y="152214"/>
            <a:chExt cx="7833660" cy="6195690"/>
          </a:xfrm>
        </p:grpSpPr>
        <p:grpSp>
          <p:nvGrpSpPr>
            <p:cNvPr id="1025" name="Group 1024"/>
            <p:cNvGrpSpPr/>
            <p:nvPr/>
          </p:nvGrpSpPr>
          <p:grpSpPr>
            <a:xfrm>
              <a:off x="7687769" y="152214"/>
              <a:ext cx="2078182" cy="1193327"/>
              <a:chOff x="7687769" y="487189"/>
              <a:chExt cx="2078182" cy="119332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302165" y="487189"/>
                <a:ext cx="857360" cy="724049"/>
                <a:chOff x="6889640" y="945926"/>
                <a:chExt cx="857360" cy="724049"/>
              </a:xfrm>
            </p:grpSpPr>
            <p:sp>
              <p:nvSpPr>
                <p:cNvPr id="2" name="Hexagon 1"/>
                <p:cNvSpPr/>
                <p:nvPr/>
              </p:nvSpPr>
              <p:spPr>
                <a:xfrm>
                  <a:off x="6889640" y="945926"/>
                  <a:ext cx="857360" cy="724049"/>
                </a:xfrm>
                <a:prstGeom prst="hexagon">
                  <a:avLst/>
                </a:prstGeom>
                <a:noFill/>
                <a:ln w="50800">
                  <a:solidFill>
                    <a:srgbClr val="F18B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34" t="5826" r="8631" b="5821"/>
                <a:stretch/>
              </p:blipFill>
              <p:spPr>
                <a:xfrm>
                  <a:off x="7148371" y="1136500"/>
                  <a:ext cx="331929" cy="35107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4" name="Group 3"/>
              <p:cNvGrpSpPr/>
              <p:nvPr/>
            </p:nvGrpSpPr>
            <p:grpSpPr>
              <a:xfrm>
                <a:off x="7687769" y="1272762"/>
                <a:ext cx="2078182" cy="407754"/>
                <a:chOff x="6199044" y="1851656"/>
                <a:chExt cx="2078182" cy="407754"/>
              </a:xfrm>
            </p:grpSpPr>
            <p:sp>
              <p:nvSpPr>
                <p:cNvPr id="42" name="Hexagon 41"/>
                <p:cNvSpPr/>
                <p:nvPr/>
              </p:nvSpPr>
              <p:spPr>
                <a:xfrm>
                  <a:off x="6199044" y="1851656"/>
                  <a:ext cx="2078182" cy="407754"/>
                </a:xfrm>
                <a:prstGeom prst="hexagon">
                  <a:avLst/>
                </a:prstGeom>
                <a:solidFill>
                  <a:srgbClr val="F68D02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389448" y="1888352"/>
                  <a:ext cx="1656224" cy="3416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PROJECT MANAGER</a:t>
                  </a:r>
                </a:p>
              </p:txBody>
            </p:sp>
          </p:grpSp>
        </p:grpSp>
        <p:grpSp>
          <p:nvGrpSpPr>
            <p:cNvPr id="1027" name="Group 1026"/>
            <p:cNvGrpSpPr/>
            <p:nvPr/>
          </p:nvGrpSpPr>
          <p:grpSpPr>
            <a:xfrm>
              <a:off x="5971348" y="1797852"/>
              <a:ext cx="2078182" cy="1237101"/>
              <a:chOff x="5971348" y="1997023"/>
              <a:chExt cx="2078182" cy="1237101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6581759" y="1997023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71956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5971348" y="2791541"/>
                <a:ext cx="2078182" cy="442583"/>
              </a:xfrm>
              <a:prstGeom prst="hexagon">
                <a:avLst/>
              </a:prstGeom>
              <a:solidFill>
                <a:srgbClr val="71956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090059" y="2869716"/>
                <a:ext cx="1840760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BUSINESS ANALYST TEAM 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6844474" y="2183507"/>
                <a:ext cx="331929" cy="351079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8" name="Group 1027"/>
            <p:cNvGrpSpPr/>
            <p:nvPr/>
          </p:nvGrpSpPr>
          <p:grpSpPr>
            <a:xfrm>
              <a:off x="9159525" y="1797850"/>
              <a:ext cx="2078182" cy="1237103"/>
              <a:chOff x="9159525" y="1997021"/>
              <a:chExt cx="2078182" cy="1237103"/>
            </a:xfrm>
          </p:grpSpPr>
          <p:sp>
            <p:nvSpPr>
              <p:cNvPr id="19" name="Hexagon 18"/>
              <p:cNvSpPr/>
              <p:nvPr/>
            </p:nvSpPr>
            <p:spPr>
              <a:xfrm>
                <a:off x="9765951" y="1997021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44869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28666" y="2175948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1" name="Hexagon 20"/>
              <p:cNvSpPr/>
              <p:nvPr/>
            </p:nvSpPr>
            <p:spPr>
              <a:xfrm>
                <a:off x="9159525" y="2791541"/>
                <a:ext cx="2078182" cy="442583"/>
              </a:xfrm>
              <a:prstGeom prst="hexagon">
                <a:avLst/>
              </a:prstGeom>
              <a:solidFill>
                <a:srgbClr val="458796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165088" y="2848171"/>
                <a:ext cx="20726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PROJECT COORDINATION TEAM</a:t>
                </a:r>
              </a:p>
            </p:txBody>
          </p:sp>
        </p:grpSp>
        <p:grpSp>
          <p:nvGrpSpPr>
            <p:cNvPr id="1024" name="Group 1023"/>
            <p:cNvGrpSpPr/>
            <p:nvPr/>
          </p:nvGrpSpPr>
          <p:grpSpPr>
            <a:xfrm>
              <a:off x="9162305" y="3562165"/>
              <a:ext cx="2078182" cy="1228118"/>
              <a:chOff x="9162305" y="3516902"/>
              <a:chExt cx="2078182" cy="1228118"/>
            </a:xfrm>
          </p:grpSpPr>
          <p:sp>
            <p:nvSpPr>
              <p:cNvPr id="25" name="Hexagon 24"/>
              <p:cNvSpPr/>
              <p:nvPr/>
            </p:nvSpPr>
            <p:spPr>
              <a:xfrm>
                <a:off x="9772717" y="3516902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95543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FF670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35432" y="3682251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7" name="Hexagon 26"/>
              <p:cNvSpPr/>
              <p:nvPr/>
            </p:nvSpPr>
            <p:spPr>
              <a:xfrm>
                <a:off x="9162305" y="4302437"/>
                <a:ext cx="2078182" cy="442583"/>
              </a:xfrm>
              <a:prstGeom prst="hexagon">
                <a:avLst/>
              </a:prstGeom>
              <a:solidFill>
                <a:srgbClr val="95543F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454884" y="4369839"/>
                <a:ext cx="1417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DELIVERY MANAGER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06827" y="5209602"/>
              <a:ext cx="7688712" cy="1138302"/>
              <a:chOff x="1179675" y="5137178"/>
              <a:chExt cx="7688712" cy="1138302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179675" y="5147988"/>
                <a:ext cx="1759662" cy="1127492"/>
                <a:chOff x="1595471" y="5137178"/>
                <a:chExt cx="1759662" cy="1127492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2050824" y="5137178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46" name="Hexagon 4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2890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1" name="Hexagon 50"/>
                <p:cNvSpPr/>
                <p:nvPr/>
              </p:nvSpPr>
              <p:spPr>
                <a:xfrm>
                  <a:off x="1595471" y="59342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947680" y="5934224"/>
                  <a:ext cx="10157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DESIGN TEAM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124835" y="5154318"/>
                <a:ext cx="1759662" cy="1114535"/>
                <a:chOff x="3124835" y="5154318"/>
                <a:chExt cx="1759662" cy="1114535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3628010" y="5154318"/>
                  <a:ext cx="857360" cy="724049"/>
                  <a:chOff x="3101150" y="4890886"/>
                  <a:chExt cx="857360" cy="724049"/>
                </a:xfrm>
              </p:grpSpPr>
              <p:sp>
                <p:nvSpPr>
                  <p:cNvPr id="49" name="Hexagon 48"/>
                  <p:cNvSpPr/>
                  <p:nvPr/>
                </p:nvSpPr>
                <p:spPr>
                  <a:xfrm>
                    <a:off x="3101150" y="489088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5265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4" name="Hexagon 53"/>
                <p:cNvSpPr/>
                <p:nvPr/>
              </p:nvSpPr>
              <p:spPr>
                <a:xfrm>
                  <a:off x="3124835" y="5938407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611307" y="5947840"/>
                  <a:ext cx="81785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DEV TEAM</a:t>
                  </a: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7108725" y="5147988"/>
                <a:ext cx="1759662" cy="1116682"/>
                <a:chOff x="6319200" y="5083335"/>
                <a:chExt cx="1759662" cy="1116682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6741383" y="5083335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36" name="Hexagon 3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1426" y="5037144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7" name="Hexagon 56"/>
                <p:cNvSpPr/>
                <p:nvPr/>
              </p:nvSpPr>
              <p:spPr>
                <a:xfrm>
                  <a:off x="6319200" y="5869571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660818" y="5879004"/>
                  <a:ext cx="10262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TECH WRITER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089049" y="5137178"/>
                <a:ext cx="1759662" cy="1129652"/>
                <a:chOff x="5716702" y="5282118"/>
                <a:chExt cx="1759662" cy="1129652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178188" y="5282118"/>
                  <a:ext cx="857360" cy="735817"/>
                  <a:chOff x="3197901" y="4673975"/>
                  <a:chExt cx="857360" cy="735817"/>
                </a:xfrm>
              </p:grpSpPr>
              <p:sp>
                <p:nvSpPr>
                  <p:cNvPr id="29" name="Hexagon 28"/>
                  <p:cNvSpPr/>
                  <p:nvPr/>
                </p:nvSpPr>
                <p:spPr>
                  <a:xfrm>
                    <a:off x="3197901" y="4673975"/>
                    <a:ext cx="857360" cy="735817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450282" y="4855908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0" name="Hexagon 59"/>
                <p:cNvSpPr/>
                <p:nvPr/>
              </p:nvSpPr>
              <p:spPr>
                <a:xfrm>
                  <a:off x="5716702" y="60813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6212980" y="6081160"/>
                  <a:ext cx="74090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QA TEAM</a:t>
                  </a:r>
                </a:p>
              </p:txBody>
            </p:sp>
          </p:grpSp>
        </p:grpSp>
        <p:cxnSp>
          <p:nvCxnSpPr>
            <p:cNvPr id="1030" name="Elbow Connector 1029"/>
            <p:cNvCxnSpPr/>
            <p:nvPr/>
          </p:nvCxnSpPr>
          <p:spPr>
            <a:xfrm rot="10800000" flipV="1">
              <a:off x="7611133" y="1430447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 rot="10800000" flipH="1" flipV="1">
              <a:off x="8830616" y="1438174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Arrow Connector 1032"/>
            <p:cNvCxnSpPr/>
            <p:nvPr/>
          </p:nvCxnSpPr>
          <p:spPr>
            <a:xfrm>
              <a:off x="10194201" y="3080625"/>
              <a:ext cx="0" cy="38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/>
            <p:nvPr/>
          </p:nvCxnSpPr>
          <p:spPr>
            <a:xfrm>
              <a:off x="4264179" y="4978416"/>
              <a:ext cx="5920969" cy="9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10192691" y="4819608"/>
              <a:ext cx="0" cy="31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4264179" y="4978416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299700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8226579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8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8584441" y="-1"/>
            <a:ext cx="3607557" cy="3780429"/>
          </a:xfrm>
          <a:prstGeom prst="rt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908378" y="1492230"/>
            <a:ext cx="2283620" cy="3848966"/>
          </a:xfrm>
          <a:custGeom>
            <a:avLst/>
            <a:gdLst>
              <a:gd name="connsiteX0" fmla="*/ 0 w 2283620"/>
              <a:gd name="connsiteY0" fmla="*/ 0 h 3848966"/>
              <a:gd name="connsiteX1" fmla="*/ 1860644 w 2283620"/>
              <a:gd name="connsiteY1" fmla="*/ 2057989 h 3848966"/>
              <a:gd name="connsiteX2" fmla="*/ 2283620 w 2283620"/>
              <a:gd name="connsiteY2" fmla="*/ 2519594 h 3848966"/>
              <a:gd name="connsiteX3" fmla="*/ 2283620 w 2283620"/>
              <a:gd name="connsiteY3" fmla="*/ 3766205 h 3848966"/>
              <a:gd name="connsiteX4" fmla="*/ 0 w 2283620"/>
              <a:gd name="connsiteY4" fmla="*/ 3848966 h 384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3620" h="3848966">
                <a:moveTo>
                  <a:pt x="0" y="0"/>
                </a:moveTo>
                <a:lnTo>
                  <a:pt x="1860644" y="2057989"/>
                </a:lnTo>
                <a:lnTo>
                  <a:pt x="2283620" y="2519594"/>
                </a:lnTo>
                <a:lnTo>
                  <a:pt x="2283620" y="3766205"/>
                </a:lnTo>
                <a:lnTo>
                  <a:pt x="0" y="38489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218" y="3045641"/>
            <a:ext cx="4002701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TECHNICAL </a:t>
            </a:r>
          </a:p>
          <a:p>
            <a:pPr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DETAILS 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704" y="1158442"/>
            <a:ext cx="8283537" cy="52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650066" y="2870630"/>
            <a:ext cx="4412771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ASSESSMENT </a:t>
            </a: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 </a:t>
            </a: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MEASUREMENT </a:t>
            </a: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TECHNICAL DATA, FIS, AGRICULTURE SUSTAINABILITY INDEX (44 INDICATORS)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3156" y="5616561"/>
            <a:ext cx="3498678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GEO ENABLED 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8727" y="4212070"/>
            <a:ext cx="343397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INTUITIVE DASHBOARD AND WORKFLOW MANAGEMENT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4273" y="1812300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6514" y="2983215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6864" y="4300669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5605" y="5608866"/>
            <a:ext cx="352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142117" y="1544617"/>
            <a:ext cx="4242050" cy="5313383"/>
            <a:chOff x="7142117" y="1544617"/>
            <a:chExt cx="4242050" cy="53133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>
              <a:off x="7142117" y="1544617"/>
              <a:ext cx="4242050" cy="5313383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275443" y="5658547"/>
              <a:ext cx="590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04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58477" y="3012399"/>
              <a:ext cx="5439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02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96236" y="1843970"/>
              <a:ext cx="538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01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4557" y="4331037"/>
              <a:ext cx="642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03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762705" y="1700817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62705" y="2940795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62705" y="4155429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51603" y="5465851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182985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303955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4321434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5595533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029359" y="138955"/>
            <a:ext cx="7592012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REQUIREMENTS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19CC1A9-2F98-4740-B27B-FF591FEF7870}"/>
              </a:ext>
            </a:extLst>
          </p:cNvPr>
          <p:cNvSpPr/>
          <p:nvPr/>
        </p:nvSpPr>
        <p:spPr>
          <a:xfrm>
            <a:off x="-171807" y="1704457"/>
            <a:ext cx="3904269" cy="60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 APP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DEV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USING ASP.NET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MS SQL. </a:t>
            </a:r>
          </a:p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MOBILE DEVT USING REAST NATIVE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18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MINIMUM VIABLE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14" y="169607"/>
            <a:ext cx="7730038" cy="608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8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SCALABLE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49" y="160338"/>
            <a:ext cx="7050937" cy="659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08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093" y="-1"/>
            <a:ext cx="11437080" cy="6858000"/>
            <a:chOff x="309093" y="-1"/>
            <a:chExt cx="11437080" cy="6858000"/>
          </a:xfrm>
        </p:grpSpPr>
        <p:sp>
          <p:nvSpPr>
            <p:cNvPr id="27" name="Freeform 26"/>
            <p:cNvSpPr/>
            <p:nvPr/>
          </p:nvSpPr>
          <p:spPr>
            <a:xfrm>
              <a:off x="309093" y="296214"/>
              <a:ext cx="6270388" cy="6362163"/>
            </a:xfrm>
            <a:custGeom>
              <a:avLst/>
              <a:gdLst>
                <a:gd name="connsiteX0" fmla="*/ 0 w 6270388"/>
                <a:gd name="connsiteY0" fmla="*/ 0 h 6362163"/>
                <a:gd name="connsiteX1" fmla="*/ 6270388 w 6270388"/>
                <a:gd name="connsiteY1" fmla="*/ 0 h 6362163"/>
                <a:gd name="connsiteX2" fmla="*/ 3801233 w 6270388"/>
                <a:gd name="connsiteY2" fmla="*/ 6362163 h 6362163"/>
                <a:gd name="connsiteX3" fmla="*/ 0 w 6270388"/>
                <a:gd name="connsiteY3" fmla="*/ 6362163 h 636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0388" h="6362163">
                  <a:moveTo>
                    <a:pt x="0" y="0"/>
                  </a:moveTo>
                  <a:lnTo>
                    <a:pt x="6270388" y="0"/>
                  </a:lnTo>
                  <a:lnTo>
                    <a:pt x="3801233" y="6362163"/>
                  </a:lnTo>
                  <a:lnTo>
                    <a:pt x="0" y="6362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32852" y="-1"/>
              <a:ext cx="7713321" cy="6858000"/>
            </a:xfrm>
            <a:prstGeom prst="parallelogram">
              <a:avLst>
                <a:gd name="adj" fmla="val 3881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 Box 43"/>
          <p:cNvSpPr txBox="1"/>
          <p:nvPr/>
        </p:nvSpPr>
        <p:spPr>
          <a:xfrm>
            <a:off x="6826751" y="825798"/>
            <a:ext cx="4448405" cy="2966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Globally Accredited Software Consultation Partner</a:t>
            </a:r>
            <a:endParaRPr lang="en-US" sz="1400" dirty="0">
              <a:solidFill>
                <a:schemeClr val="bg1"/>
              </a:solidFill>
              <a:latin typeface="Raleway Light" panose="020B04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701215" y="5753264"/>
            <a:ext cx="4408442" cy="54317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Spearheaded by a team of Technology and  Management Leaders</a:t>
            </a:r>
          </a:p>
        </p:txBody>
      </p:sp>
      <p:sp>
        <p:nvSpPr>
          <p:cNvPr id="45" name="Text Box 43"/>
          <p:cNvSpPr txBox="1"/>
          <p:nvPr/>
        </p:nvSpPr>
        <p:spPr>
          <a:xfrm>
            <a:off x="5249170" y="4378204"/>
            <a:ext cx="4447469" cy="59360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Domain specialists in Banking, Retail, Logistics, Construction, Fashion, Manufacturing, Hospitality, Automotive, Government &amp; Healthcare</a:t>
            </a:r>
          </a:p>
        </p:txBody>
      </p:sp>
      <p:sp>
        <p:nvSpPr>
          <p:cNvPr id="47" name="Text Box 43"/>
          <p:cNvSpPr txBox="1"/>
          <p:nvPr/>
        </p:nvSpPr>
        <p:spPr>
          <a:xfrm>
            <a:off x="5740034" y="3208612"/>
            <a:ext cx="4367929" cy="42572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Nearly two decades of development experience to Global Corporates and Government</a:t>
            </a:r>
          </a:p>
        </p:txBody>
      </p:sp>
      <p:sp>
        <p:nvSpPr>
          <p:cNvPr id="49" name="Text Box 43"/>
          <p:cNvSpPr txBox="1"/>
          <p:nvPr/>
        </p:nvSpPr>
        <p:spPr>
          <a:xfrm>
            <a:off x="6240043" y="1827316"/>
            <a:ext cx="4372290" cy="655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IT Strategy, Application Development, Maintenance and Testing Services, Information Management, Digital Marketing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4135" y="2510812"/>
            <a:ext cx="4282376" cy="2595376"/>
            <a:chOff x="383438" y="1677654"/>
            <a:chExt cx="3777632" cy="2595376"/>
          </a:xfrm>
        </p:grpSpPr>
        <p:sp>
          <p:nvSpPr>
            <p:cNvPr id="52" name="Rectangle 51"/>
            <p:cNvSpPr/>
            <p:nvPr/>
          </p:nvSpPr>
          <p:spPr>
            <a:xfrm>
              <a:off x="386006" y="1677654"/>
              <a:ext cx="3133051" cy="1398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6600" b="1" spc="-150" dirty="0">
                  <a:solidFill>
                    <a:srgbClr val="424A61"/>
                  </a:solidFill>
                  <a:latin typeface="Raleway ExtraBold" panose="020B09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WHY</a:t>
              </a:r>
              <a:r>
                <a:rPr lang="en-US" sz="8000" dirty="0">
                  <a:solidFill>
                    <a:srgbClr val="C00000"/>
                  </a:solidFill>
                  <a:latin typeface="Raleway Black" panose="020B0A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 </a:t>
              </a:r>
              <a:r>
                <a:rPr lang="en-US" sz="6000" spc="-150" dirty="0">
                  <a:solidFill>
                    <a:srgbClr val="DA101A"/>
                  </a:solidFill>
                  <a:latin typeface="Raleway Light" panose="020B04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VERBAT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3438" y="2980368"/>
              <a:ext cx="3777632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Verbat is a Digital Technology Services company with over 20 years of experience in delivering Internet and Mobile Solutions to Enterprises, through Agile Development and Application Management Methodologies.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5473" y="1766889"/>
            <a:ext cx="870726" cy="750626"/>
            <a:chOff x="5268089" y="1724587"/>
            <a:chExt cx="870726" cy="750626"/>
          </a:xfrm>
        </p:grpSpPr>
        <p:sp>
          <p:nvSpPr>
            <p:cNvPr id="55" name="Hexagon 54"/>
            <p:cNvSpPr/>
            <p:nvPr/>
          </p:nvSpPr>
          <p:spPr>
            <a:xfrm>
              <a:off x="5268089" y="172458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110" y="1786754"/>
              <a:ext cx="638684" cy="632824"/>
            </a:xfrm>
            <a:prstGeom prst="rect">
              <a:avLst/>
            </a:prstGeom>
          </p:spPr>
        </p:pic>
      </p:grp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925088" y="598792"/>
            <a:ext cx="870726" cy="750626"/>
            <a:chOff x="5925088" y="598792"/>
            <a:chExt cx="870726" cy="750626"/>
          </a:xfrm>
        </p:grpSpPr>
        <p:sp>
          <p:nvSpPr>
            <p:cNvPr id="37" name="Hexagon 36"/>
            <p:cNvSpPr/>
            <p:nvPr/>
          </p:nvSpPr>
          <p:spPr>
            <a:xfrm>
              <a:off x="5925088" y="598792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360" y="746387"/>
              <a:ext cx="449969" cy="44996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344448" y="4283667"/>
            <a:ext cx="870726" cy="750626"/>
            <a:chOff x="4344448" y="4283667"/>
            <a:chExt cx="870726" cy="750626"/>
          </a:xfrm>
        </p:grpSpPr>
        <p:sp>
          <p:nvSpPr>
            <p:cNvPr id="57" name="Hexagon 56"/>
            <p:cNvSpPr/>
            <p:nvPr/>
          </p:nvSpPr>
          <p:spPr>
            <a:xfrm>
              <a:off x="4344448" y="428366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863" y="4395842"/>
              <a:ext cx="526959" cy="52695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01134" y="5622536"/>
            <a:ext cx="870726" cy="750626"/>
            <a:chOff x="3801134" y="5622536"/>
            <a:chExt cx="870726" cy="750626"/>
          </a:xfrm>
        </p:grpSpPr>
        <p:sp>
          <p:nvSpPr>
            <p:cNvPr id="54" name="Hexagon 53"/>
            <p:cNvSpPr/>
            <p:nvPr/>
          </p:nvSpPr>
          <p:spPr>
            <a:xfrm>
              <a:off x="3801134" y="5622536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045" y="5759257"/>
              <a:ext cx="538837" cy="57608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843060" y="3015264"/>
            <a:ext cx="870726" cy="750626"/>
            <a:chOff x="4843060" y="3015264"/>
            <a:chExt cx="870726" cy="750626"/>
          </a:xfrm>
        </p:grpSpPr>
        <p:sp>
          <p:nvSpPr>
            <p:cNvPr id="56" name="Hexagon 55"/>
            <p:cNvSpPr/>
            <p:nvPr/>
          </p:nvSpPr>
          <p:spPr>
            <a:xfrm>
              <a:off x="4843060" y="3015264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401" y="3213253"/>
              <a:ext cx="470300" cy="40037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3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63166" y="751879"/>
            <a:ext cx="7507736" cy="5165353"/>
            <a:chOff x="1735132" y="223845"/>
            <a:chExt cx="7507736" cy="5165353"/>
          </a:xfrm>
        </p:grpSpPr>
        <p:sp>
          <p:nvSpPr>
            <p:cNvPr id="5" name="TextBox 4"/>
            <p:cNvSpPr txBox="1"/>
            <p:nvPr/>
          </p:nvSpPr>
          <p:spPr>
            <a:xfrm>
              <a:off x="1735132" y="223845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0800000">
              <a:off x="8359112" y="680217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70559" y="982925"/>
              <a:ext cx="577831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Q</a:t>
              </a:r>
              <a:r>
                <a:rPr lang="en-US" sz="23900" spc="-300" dirty="0">
                  <a:solidFill>
                    <a:srgbClr val="FFC00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</a:t>
              </a:r>
              <a:endParaRPr lang="en-US" sz="9600" spc="-300" dirty="0">
                <a:solidFill>
                  <a:srgbClr val="C7A15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1584" y="2180696"/>
              <a:ext cx="1104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spc="-300" dirty="0">
                  <a:solidFill>
                    <a:prstClr val="white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6000" b="1" spc="-300" dirty="0">
                  <a:solidFill>
                    <a:schemeClr val="bg1">
                      <a:lumMod val="6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&amp;</a:t>
              </a:r>
              <a:endParaRPr lang="en-US" sz="3600" b="1" spc="-300" dirty="0">
                <a:solidFill>
                  <a:schemeClr val="bg1">
                    <a:lumMod val="6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2" name="Isosceles Triangle 11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7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040717" y="301752"/>
            <a:ext cx="4943920" cy="625449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6311" y="0"/>
            <a:ext cx="127288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3719" y="1054580"/>
            <a:ext cx="43309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At Verbat, we are committed to make IT services a pleasant experience. As such we always welcome your enquires, feedback and suggestions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7036237" y="2885186"/>
            <a:ext cx="2762857" cy="6466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217, Sheikh Rashid Building</a:t>
            </a:r>
            <a:b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PO Box 56272, Dubai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7043676" y="4182805"/>
            <a:ext cx="2198446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+971 4 2973236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7037558" y="5360185"/>
            <a:ext cx="2480815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Luay.houri@verbat.com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27699" y="1689978"/>
            <a:ext cx="4545155" cy="831866"/>
            <a:chOff x="9390846" y="3948166"/>
            <a:chExt cx="2703568" cy="831866"/>
          </a:xfrm>
        </p:grpSpPr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10151883" y="4364111"/>
              <a:ext cx="1942531" cy="415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8984" indent="-188984" algn="l" defTabSz="755934" rtl="0" eaLnBrk="1" latinLnBrk="0" hangingPunct="1">
                <a:lnSpc>
                  <a:spcPct val="90000"/>
                </a:lnSpc>
                <a:spcBef>
                  <a:spcPts val="827"/>
                </a:spcBef>
                <a:buFont typeface="Arial" panose="020B0604020202020204" pitchFamily="34" charset="0"/>
                <a:buChar char="•"/>
                <a:defRPr sz="23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66951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4918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6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2885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00853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8820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6787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34754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12722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IN" sz="2600" dirty="0">
                  <a:solidFill>
                    <a:srgbClr val="CFA31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Get in Touch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90846" y="3948166"/>
              <a:ext cx="266202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Let’s Hear From You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31" y="4825422"/>
            <a:ext cx="4560973" cy="1194223"/>
            <a:chOff x="7884262" y="4256957"/>
            <a:chExt cx="4100846" cy="1194223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9989101" y="4259601"/>
              <a:ext cx="199600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INDIA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Level III, PTC Tower,</a:t>
              </a:r>
              <a:b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Nanthancode, Trivandrum, Kerala</a:t>
              </a: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7884262" y="4256957"/>
              <a:ext cx="192626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USA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600 Eagle View Blvd, Suite 300</a:t>
              </a:r>
            </a:p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Exton Pa 19341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766371" y="4316692"/>
              <a:ext cx="0" cy="11344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046330" y="2816951"/>
            <a:ext cx="870726" cy="750626"/>
            <a:chOff x="6044453" y="2805094"/>
            <a:chExt cx="870726" cy="750626"/>
          </a:xfrm>
        </p:grpSpPr>
        <p:sp>
          <p:nvSpPr>
            <p:cNvPr id="25" name="Hexagon 24"/>
            <p:cNvSpPr/>
            <p:nvPr/>
          </p:nvSpPr>
          <p:spPr>
            <a:xfrm>
              <a:off x="6044453" y="2805094"/>
              <a:ext cx="870726" cy="750626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813" y="2983786"/>
              <a:ext cx="384055" cy="37734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13174" y="4015784"/>
            <a:ext cx="870726" cy="750626"/>
            <a:chOff x="6013174" y="4015784"/>
            <a:chExt cx="870726" cy="750626"/>
          </a:xfrm>
          <a:solidFill>
            <a:schemeClr val="tx1"/>
          </a:solidFill>
        </p:grpSpPr>
        <p:sp>
          <p:nvSpPr>
            <p:cNvPr id="51" name="Hexagon 50"/>
            <p:cNvSpPr/>
            <p:nvPr/>
          </p:nvSpPr>
          <p:spPr>
            <a:xfrm>
              <a:off x="6013174" y="4015784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519" y="4181213"/>
              <a:ext cx="391103" cy="403865"/>
            </a:xfrm>
            <a:prstGeom prst="rect">
              <a:avLst/>
            </a:prstGeom>
            <a:grpFill/>
          </p:spPr>
        </p:pic>
      </p:grpSp>
      <p:grpSp>
        <p:nvGrpSpPr>
          <p:cNvPr id="11" name="Group 10"/>
          <p:cNvGrpSpPr/>
          <p:nvPr/>
        </p:nvGrpSpPr>
        <p:grpSpPr>
          <a:xfrm>
            <a:off x="6009782" y="5187131"/>
            <a:ext cx="870726" cy="750626"/>
            <a:chOff x="6009782" y="5187131"/>
            <a:chExt cx="870726" cy="750626"/>
          </a:xfrm>
          <a:solidFill>
            <a:schemeClr val="tx1"/>
          </a:solidFill>
        </p:grpSpPr>
        <p:sp>
          <p:nvSpPr>
            <p:cNvPr id="55" name="Hexagon 54"/>
            <p:cNvSpPr/>
            <p:nvPr/>
          </p:nvSpPr>
          <p:spPr>
            <a:xfrm>
              <a:off x="6009782" y="5187131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21" y="5385227"/>
              <a:ext cx="342695" cy="342695"/>
            </a:xfrm>
            <a:prstGeom prst="rect">
              <a:avLst/>
            </a:prstGeom>
            <a:grpFill/>
          </p:spPr>
        </p:pic>
      </p:grpSp>
      <p:cxnSp>
        <p:nvCxnSpPr>
          <p:cNvPr id="37" name="Straight Connector 36"/>
          <p:cNvCxnSpPr/>
          <p:nvPr/>
        </p:nvCxnSpPr>
        <p:spPr>
          <a:xfrm>
            <a:off x="4222365" y="2940078"/>
            <a:ext cx="788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348760" y="2155470"/>
            <a:ext cx="732747" cy="732747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027490" y="2823496"/>
            <a:ext cx="431094" cy="431094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1385786" y="6073322"/>
            <a:ext cx="865933" cy="746494"/>
          </a:xfrm>
          <a:prstGeom prst="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5400000">
            <a:off x="11262840" y="6498355"/>
            <a:ext cx="365330" cy="31493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93875" y="2974161"/>
            <a:ext cx="3129752" cy="1744559"/>
            <a:chOff x="1127436" y="1328052"/>
            <a:chExt cx="3129752" cy="1744559"/>
          </a:xfrm>
        </p:grpSpPr>
        <p:sp>
          <p:nvSpPr>
            <p:cNvPr id="11" name="Rectangle 10"/>
            <p:cNvSpPr/>
            <p:nvPr/>
          </p:nvSpPr>
          <p:spPr>
            <a:xfrm>
              <a:off x="1296425" y="1328052"/>
              <a:ext cx="982639" cy="125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8968" y="1453502"/>
              <a:ext cx="309822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400" spc="550" dirty="0">
                  <a:solidFill>
                    <a:srgbClr val="C00000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A VERBAT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436" y="2241614"/>
              <a:ext cx="31066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spc="150" dirty="0"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PRESENTATION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68052" y="2407290"/>
            <a:ext cx="5608451" cy="3175421"/>
            <a:chOff x="5599813" y="2008407"/>
            <a:chExt cx="5608451" cy="3175421"/>
          </a:xfrm>
        </p:grpSpPr>
        <p:grpSp>
          <p:nvGrpSpPr>
            <p:cNvPr id="25" name="Group 24"/>
            <p:cNvGrpSpPr/>
            <p:nvPr/>
          </p:nvGrpSpPr>
          <p:grpSpPr>
            <a:xfrm>
              <a:off x="5599813" y="2008407"/>
              <a:ext cx="5608451" cy="2673896"/>
              <a:chOff x="5599813" y="2008407"/>
              <a:chExt cx="5608451" cy="2673896"/>
            </a:xfrm>
          </p:grpSpPr>
          <p:sp>
            <p:nvSpPr>
              <p:cNvPr id="28" name="Rectangle 1"/>
              <p:cNvSpPr/>
              <p:nvPr/>
            </p:nvSpPr>
            <p:spPr>
              <a:xfrm>
                <a:off x="5599813" y="2008407"/>
                <a:ext cx="5608451" cy="2673896"/>
              </a:xfrm>
              <a:custGeom>
                <a:avLst/>
                <a:gdLst>
                  <a:gd name="connsiteX0" fmla="*/ 0 w 5569815"/>
                  <a:gd name="connsiteY0" fmla="*/ 0 h 2236014"/>
                  <a:gd name="connsiteX1" fmla="*/ 5569815 w 5569815"/>
                  <a:gd name="connsiteY1" fmla="*/ 0 h 2236014"/>
                  <a:gd name="connsiteX2" fmla="*/ 5569815 w 5569815"/>
                  <a:gd name="connsiteY2" fmla="*/ 2236014 h 2236014"/>
                  <a:gd name="connsiteX3" fmla="*/ 0 w 5569815"/>
                  <a:gd name="connsiteY3" fmla="*/ 2236014 h 2236014"/>
                  <a:gd name="connsiteX4" fmla="*/ 0 w 5569815"/>
                  <a:gd name="connsiteY4" fmla="*/ 0 h 2236014"/>
                  <a:gd name="connsiteX0" fmla="*/ 0 w 5569815"/>
                  <a:gd name="connsiteY0" fmla="*/ 0 h 2648138"/>
                  <a:gd name="connsiteX1" fmla="*/ 5569815 w 5569815"/>
                  <a:gd name="connsiteY1" fmla="*/ 0 h 2648138"/>
                  <a:gd name="connsiteX2" fmla="*/ 5569815 w 5569815"/>
                  <a:gd name="connsiteY2" fmla="*/ 2236014 h 2648138"/>
                  <a:gd name="connsiteX3" fmla="*/ 798490 w 5569815"/>
                  <a:gd name="connsiteY3" fmla="*/ 2648138 h 2648138"/>
                  <a:gd name="connsiteX4" fmla="*/ 0 w 5569815"/>
                  <a:gd name="connsiteY4" fmla="*/ 0 h 2648138"/>
                  <a:gd name="connsiteX0" fmla="*/ 0 w 5582694"/>
                  <a:gd name="connsiteY0" fmla="*/ 0 h 2648138"/>
                  <a:gd name="connsiteX1" fmla="*/ 5569815 w 5582694"/>
                  <a:gd name="connsiteY1" fmla="*/ 0 h 2648138"/>
                  <a:gd name="connsiteX2" fmla="*/ 5582694 w 5582694"/>
                  <a:gd name="connsiteY2" fmla="*/ 1926921 h 2648138"/>
                  <a:gd name="connsiteX3" fmla="*/ 798490 w 5582694"/>
                  <a:gd name="connsiteY3" fmla="*/ 2648138 h 2648138"/>
                  <a:gd name="connsiteX4" fmla="*/ 0 w 5582694"/>
                  <a:gd name="connsiteY4" fmla="*/ 0 h 2648138"/>
                  <a:gd name="connsiteX0" fmla="*/ 0 w 5608451"/>
                  <a:gd name="connsiteY0" fmla="*/ 0 h 2648138"/>
                  <a:gd name="connsiteX1" fmla="*/ 5569815 w 5608451"/>
                  <a:gd name="connsiteY1" fmla="*/ 0 h 2648138"/>
                  <a:gd name="connsiteX2" fmla="*/ 5608451 w 5608451"/>
                  <a:gd name="connsiteY2" fmla="*/ 1926921 h 2648138"/>
                  <a:gd name="connsiteX3" fmla="*/ 798490 w 5608451"/>
                  <a:gd name="connsiteY3" fmla="*/ 2648138 h 2648138"/>
                  <a:gd name="connsiteX4" fmla="*/ 0 w 5608451"/>
                  <a:gd name="connsiteY4" fmla="*/ 0 h 2648138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08451" h="2673896">
                    <a:moveTo>
                      <a:pt x="0" y="25758"/>
                    </a:moveTo>
                    <a:lnTo>
                      <a:pt x="5569815" y="0"/>
                    </a:lnTo>
                    <a:lnTo>
                      <a:pt x="5608451" y="1952679"/>
                    </a:lnTo>
                    <a:lnTo>
                      <a:pt x="798490" y="2673896"/>
                    </a:lnTo>
                    <a:lnTo>
                      <a:pt x="0" y="257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152873">
                <a:off x="6864966" y="2658690"/>
                <a:ext cx="328545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200" dirty="0">
                    <a:solidFill>
                      <a:prstClr val="white"/>
                    </a:solidFill>
                    <a:latin typeface="Bebas Neue" panose="020B0606020202050201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THANK YOU</a:t>
                </a:r>
              </a:p>
            </p:txBody>
          </p:sp>
        </p:grpSp>
        <p:sp>
          <p:nvSpPr>
            <p:cNvPr id="26" name="Right Triangle 2"/>
            <p:cNvSpPr/>
            <p:nvPr/>
          </p:nvSpPr>
          <p:spPr>
            <a:xfrm rot="18422894">
              <a:off x="9533365" y="4200560"/>
              <a:ext cx="1026871" cy="939665"/>
            </a:xfrm>
            <a:custGeom>
              <a:avLst/>
              <a:gdLst>
                <a:gd name="connsiteX0" fmla="*/ 0 w 706386"/>
                <a:gd name="connsiteY0" fmla="*/ 665516 h 665516"/>
                <a:gd name="connsiteX1" fmla="*/ 0 w 706386"/>
                <a:gd name="connsiteY1" fmla="*/ 0 h 665516"/>
                <a:gd name="connsiteX2" fmla="*/ 706386 w 706386"/>
                <a:gd name="connsiteY2" fmla="*/ 665516 h 665516"/>
                <a:gd name="connsiteX3" fmla="*/ 0 w 706386"/>
                <a:gd name="connsiteY3" fmla="*/ 665516 h 665516"/>
                <a:gd name="connsiteX0" fmla="*/ 0 w 952549"/>
                <a:gd name="connsiteY0" fmla="*/ 665516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0 w 952549"/>
                <a:gd name="connsiteY3" fmla="*/ 665516 h 882231"/>
                <a:gd name="connsiteX0" fmla="*/ 152120 w 952549"/>
                <a:gd name="connsiteY0" fmla="*/ 839684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152120 w 952549"/>
                <a:gd name="connsiteY3" fmla="*/ 839684 h 882231"/>
                <a:gd name="connsiteX0" fmla="*/ 176937 w 977366"/>
                <a:gd name="connsiteY0" fmla="*/ 872558 h 915105"/>
                <a:gd name="connsiteX1" fmla="*/ 0 w 977366"/>
                <a:gd name="connsiteY1" fmla="*/ 0 h 915105"/>
                <a:gd name="connsiteX2" fmla="*/ 977366 w 977366"/>
                <a:gd name="connsiteY2" fmla="*/ 915105 h 915105"/>
                <a:gd name="connsiteX3" fmla="*/ 176937 w 977366"/>
                <a:gd name="connsiteY3" fmla="*/ 872558 h 915105"/>
                <a:gd name="connsiteX0" fmla="*/ 176937 w 1003795"/>
                <a:gd name="connsiteY0" fmla="*/ 872558 h 936442"/>
                <a:gd name="connsiteX1" fmla="*/ 0 w 1003795"/>
                <a:gd name="connsiteY1" fmla="*/ 0 h 936442"/>
                <a:gd name="connsiteX2" fmla="*/ 1003795 w 1003795"/>
                <a:gd name="connsiteY2" fmla="*/ 936442 h 936442"/>
                <a:gd name="connsiteX3" fmla="*/ 176937 w 1003795"/>
                <a:gd name="connsiteY3" fmla="*/ 872558 h 936442"/>
                <a:gd name="connsiteX0" fmla="*/ 200013 w 1026871"/>
                <a:gd name="connsiteY0" fmla="*/ 875781 h 939665"/>
                <a:gd name="connsiteX1" fmla="*/ 0 w 1026871"/>
                <a:gd name="connsiteY1" fmla="*/ 0 h 939665"/>
                <a:gd name="connsiteX2" fmla="*/ 1026871 w 1026871"/>
                <a:gd name="connsiteY2" fmla="*/ 939665 h 939665"/>
                <a:gd name="connsiteX3" fmla="*/ 200013 w 1026871"/>
                <a:gd name="connsiteY3" fmla="*/ 875781 h 9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871" h="939665">
                  <a:moveTo>
                    <a:pt x="200013" y="875781"/>
                  </a:moveTo>
                  <a:lnTo>
                    <a:pt x="0" y="0"/>
                  </a:lnTo>
                  <a:lnTo>
                    <a:pt x="1026871" y="939665"/>
                  </a:lnTo>
                  <a:lnTo>
                    <a:pt x="200013" y="8757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Parallelogram 3"/>
            <p:cNvSpPr/>
            <p:nvPr/>
          </p:nvSpPr>
          <p:spPr>
            <a:xfrm>
              <a:off x="9887465" y="3957372"/>
              <a:ext cx="1320799" cy="724931"/>
            </a:xfrm>
            <a:custGeom>
              <a:avLst/>
              <a:gdLst>
                <a:gd name="connsiteX0" fmla="*/ 0 w 1339334"/>
                <a:gd name="connsiteY0" fmla="*/ 601363 h 601363"/>
                <a:gd name="connsiteX1" fmla="*/ 150341 w 1339334"/>
                <a:gd name="connsiteY1" fmla="*/ 0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39334"/>
                <a:gd name="connsiteY0" fmla="*/ 601363 h 601363"/>
                <a:gd name="connsiteX1" fmla="*/ 35011 w 1339334"/>
                <a:gd name="connsiteY1" fmla="*/ 24713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1188993 w 1355810"/>
                <a:gd name="connsiteY3" fmla="*/ 774358 h 774358"/>
                <a:gd name="connsiteX4" fmla="*/ 0 w 1355810"/>
                <a:gd name="connsiteY4" fmla="*/ 774358 h 774358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941858 w 1355810"/>
                <a:gd name="connsiteY3" fmla="*/ 642553 h 774358"/>
                <a:gd name="connsiteX4" fmla="*/ 0 w 1355810"/>
                <a:gd name="connsiteY4" fmla="*/ 774358 h 774358"/>
                <a:gd name="connsiteX0" fmla="*/ 137983 w 1320799"/>
                <a:gd name="connsiteY0" fmla="*/ 642553 h 642553"/>
                <a:gd name="connsiteX1" fmla="*/ 0 w 1320799"/>
                <a:gd name="connsiteY1" fmla="*/ 197708 h 642553"/>
                <a:gd name="connsiteX2" fmla="*/ 1320799 w 1320799"/>
                <a:gd name="connsiteY2" fmla="*/ 0 h 642553"/>
                <a:gd name="connsiteX3" fmla="*/ 906847 w 1320799"/>
                <a:gd name="connsiteY3" fmla="*/ 642553 h 642553"/>
                <a:gd name="connsiteX4" fmla="*/ 137983 w 1320799"/>
                <a:gd name="connsiteY4" fmla="*/ 642553 h 642553"/>
                <a:gd name="connsiteX0" fmla="*/ 113270 w 1320799"/>
                <a:gd name="connsiteY0" fmla="*/ 691980 h 691980"/>
                <a:gd name="connsiteX1" fmla="*/ 0 w 1320799"/>
                <a:gd name="connsiteY1" fmla="*/ 197708 h 691980"/>
                <a:gd name="connsiteX2" fmla="*/ 1320799 w 1320799"/>
                <a:gd name="connsiteY2" fmla="*/ 0 h 691980"/>
                <a:gd name="connsiteX3" fmla="*/ 906847 w 1320799"/>
                <a:gd name="connsiteY3" fmla="*/ 642553 h 691980"/>
                <a:gd name="connsiteX4" fmla="*/ 113270 w 1320799"/>
                <a:gd name="connsiteY4" fmla="*/ 691980 h 691980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906847 w 1320799"/>
                <a:gd name="connsiteY3" fmla="*/ 642553 h 724931"/>
                <a:gd name="connsiteX4" fmla="*/ 113270 w 1320799"/>
                <a:gd name="connsiteY4" fmla="*/ 724931 h 724931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832707 w 1320799"/>
                <a:gd name="connsiteY3" fmla="*/ 601363 h 724931"/>
                <a:gd name="connsiteX4" fmla="*/ 113270 w 1320799"/>
                <a:gd name="connsiteY4" fmla="*/ 724931 h 72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799" h="724931">
                  <a:moveTo>
                    <a:pt x="113270" y="724931"/>
                  </a:moveTo>
                  <a:lnTo>
                    <a:pt x="0" y="197708"/>
                  </a:lnTo>
                  <a:lnTo>
                    <a:pt x="1320799" y="0"/>
                  </a:lnTo>
                  <a:lnTo>
                    <a:pt x="832707" y="601363"/>
                  </a:lnTo>
                  <a:lnTo>
                    <a:pt x="113270" y="724931"/>
                  </a:ln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0" name="Isosceles Triangle 1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 15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357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34107" y="3031230"/>
            <a:ext cx="8373740" cy="589910"/>
            <a:chOff x="-831331" y="3099693"/>
            <a:chExt cx="8204994" cy="518901"/>
          </a:xfrm>
        </p:grpSpPr>
        <p:sp>
          <p:nvSpPr>
            <p:cNvPr id="72" name="Rectangle 71"/>
            <p:cNvSpPr/>
            <p:nvPr/>
          </p:nvSpPr>
          <p:spPr>
            <a:xfrm>
              <a:off x="6608166" y="3181103"/>
              <a:ext cx="765497" cy="183284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521525" y="3218526"/>
              <a:ext cx="877168" cy="143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60162" y="3174953"/>
              <a:ext cx="940993" cy="18735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-831331" y="3099693"/>
              <a:ext cx="2012377" cy="518901"/>
              <a:chOff x="-820698" y="3331704"/>
              <a:chExt cx="2012377" cy="518901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-709528" y="3455692"/>
                <a:ext cx="1901207" cy="225902"/>
              </a:xfrm>
              <a:prstGeom prst="rect">
                <a:avLst/>
              </a:prstGeom>
              <a:solidFill>
                <a:srgbClr val="DA1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 rot="5400000">
                <a:off x="-967590" y="3478596"/>
                <a:ext cx="518901" cy="225117"/>
              </a:xfrm>
              <a:prstGeom prst="rect">
                <a:avLst/>
              </a:prstGeom>
              <a:solidFill>
                <a:srgbClr val="DA10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cxnSp>
        <p:nvCxnSpPr>
          <p:cNvPr id="80" name="Straight Connector 79"/>
          <p:cNvCxnSpPr/>
          <p:nvPr/>
        </p:nvCxnSpPr>
        <p:spPr>
          <a:xfrm flipH="1">
            <a:off x="2630422" y="435554"/>
            <a:ext cx="7463" cy="2236997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07091" y="2544498"/>
            <a:ext cx="1446663" cy="1460205"/>
            <a:chOff x="406858" y="4381037"/>
            <a:chExt cx="1446663" cy="1460205"/>
          </a:xfrm>
        </p:grpSpPr>
        <p:sp>
          <p:nvSpPr>
            <p:cNvPr id="14" name="Donut 13"/>
            <p:cNvSpPr/>
            <p:nvPr/>
          </p:nvSpPr>
          <p:spPr>
            <a:xfrm>
              <a:off x="406858" y="4394579"/>
              <a:ext cx="1446663" cy="1446663"/>
            </a:xfrm>
            <a:prstGeom prst="donut">
              <a:avLst>
                <a:gd name="adj" fmla="val 13584"/>
              </a:avLst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17666" y="4381037"/>
              <a:ext cx="205996" cy="205996"/>
            </a:xfrm>
            <a:prstGeom prst="ellipse">
              <a:avLst/>
            </a:prstGeom>
            <a:solidFill>
              <a:srgbClr val="9A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017666" y="5635246"/>
              <a:ext cx="205996" cy="205996"/>
            </a:xfrm>
            <a:prstGeom prst="ellipse">
              <a:avLst/>
            </a:prstGeom>
            <a:solidFill>
              <a:srgbClr val="9A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47525" y="4940489"/>
              <a:ext cx="205996" cy="205996"/>
            </a:xfrm>
            <a:prstGeom prst="ellipse">
              <a:avLst/>
            </a:prstGeom>
            <a:solidFill>
              <a:srgbClr val="9A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406858" y="5002864"/>
              <a:ext cx="205996" cy="205996"/>
            </a:xfrm>
            <a:prstGeom prst="ellipse">
              <a:avLst/>
            </a:prstGeom>
            <a:solidFill>
              <a:srgbClr val="9A2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21161" y="2555194"/>
            <a:ext cx="1476395" cy="1474564"/>
            <a:chOff x="284138" y="4366678"/>
            <a:chExt cx="1476395" cy="1474564"/>
          </a:xfrm>
        </p:grpSpPr>
        <p:sp>
          <p:nvSpPr>
            <p:cNvPr id="21" name="Donut 20"/>
            <p:cNvSpPr/>
            <p:nvPr/>
          </p:nvSpPr>
          <p:spPr>
            <a:xfrm>
              <a:off x="284575" y="4394579"/>
              <a:ext cx="1446663" cy="1446663"/>
            </a:xfrm>
            <a:prstGeom prst="donut">
              <a:avLst>
                <a:gd name="adj" fmla="val 13584"/>
              </a:avLst>
            </a:prstGeom>
            <a:solidFill>
              <a:srgbClr val="CFA3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904908" y="4366678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904908" y="5635246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554537" y="4940489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284138" y="4940489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51522" y="2565230"/>
            <a:ext cx="1446663" cy="1460205"/>
            <a:chOff x="406858" y="4381037"/>
            <a:chExt cx="1446663" cy="1460205"/>
          </a:xfrm>
        </p:grpSpPr>
        <p:sp>
          <p:nvSpPr>
            <p:cNvPr id="51" name="Donut 50"/>
            <p:cNvSpPr/>
            <p:nvPr/>
          </p:nvSpPr>
          <p:spPr>
            <a:xfrm>
              <a:off x="406858" y="4394579"/>
              <a:ext cx="1446663" cy="1446663"/>
            </a:xfrm>
            <a:prstGeom prst="donut">
              <a:avLst>
                <a:gd name="adj" fmla="val 13584"/>
              </a:avLst>
            </a:prstGeom>
            <a:solidFill>
              <a:srgbClr val="CFA3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017666" y="4381037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1017666" y="5635246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1647525" y="4926841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406858" y="4955239"/>
              <a:ext cx="205996" cy="205996"/>
            </a:xfrm>
            <a:prstGeom prst="ellipse">
              <a:avLst/>
            </a:prstGeom>
            <a:solidFill>
              <a:srgbClr val="A37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236634" y="2544498"/>
            <a:ext cx="1446663" cy="1460205"/>
            <a:chOff x="406858" y="4381037"/>
            <a:chExt cx="1446663" cy="1460205"/>
          </a:xfrm>
        </p:grpSpPr>
        <p:sp>
          <p:nvSpPr>
            <p:cNvPr id="57" name="Donut 56"/>
            <p:cNvSpPr/>
            <p:nvPr/>
          </p:nvSpPr>
          <p:spPr>
            <a:xfrm>
              <a:off x="406858" y="4394579"/>
              <a:ext cx="1446663" cy="1446663"/>
            </a:xfrm>
            <a:prstGeom prst="donut">
              <a:avLst>
                <a:gd name="adj" fmla="val 13584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017666" y="4381037"/>
              <a:ext cx="205996" cy="2059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1017666" y="5635246"/>
              <a:ext cx="205996" cy="2059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1647525" y="4940489"/>
              <a:ext cx="205996" cy="2059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406858" y="4936189"/>
              <a:ext cx="205996" cy="20599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1" name="Rectangle 80"/>
          <p:cNvSpPr/>
          <p:nvPr/>
        </p:nvSpPr>
        <p:spPr>
          <a:xfrm>
            <a:off x="2665555" y="435554"/>
            <a:ext cx="247692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spc="200" dirty="0">
                <a:solidFill>
                  <a:srgbClr val="DA101A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ADMIN 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4844929" y="4029758"/>
            <a:ext cx="0" cy="2180689"/>
          </a:xfrm>
          <a:prstGeom prst="line">
            <a:avLst/>
          </a:prstGeom>
          <a:ln w="25400">
            <a:solidFill>
              <a:srgbClr val="A37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854689" y="4125100"/>
            <a:ext cx="3002170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spc="200" dirty="0">
                <a:solidFill>
                  <a:srgbClr val="CFA317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MOCCAE STAFFS 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6943086" y="460037"/>
            <a:ext cx="0" cy="2180689"/>
          </a:xfrm>
          <a:prstGeom prst="line">
            <a:avLst/>
          </a:prstGeom>
          <a:ln w="25400">
            <a:solidFill>
              <a:srgbClr val="A37F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938453" y="451147"/>
            <a:ext cx="31695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200" b="1" spc="200" dirty="0">
                <a:solidFill>
                  <a:srgbClr val="CFA317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BUSINESS USERS 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986130" y="4067130"/>
            <a:ext cx="2511752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 spc="200" dirty="0">
                <a:solidFill>
                  <a:srgbClr val="404040"/>
                </a:solidFill>
                <a:latin typeface="Simplifica" panose="02000000000000000000" pitchFamily="2" charset="0"/>
                <a:ea typeface="SimHei" panose="02010609060101010101" pitchFamily="49" charset="-122"/>
                <a:cs typeface="Open Sans Extrabold" panose="020B0906030804020204" pitchFamily="34" charset="0"/>
              </a:rPr>
              <a:t>INDIVIDUAL USERS</a:t>
            </a:r>
          </a:p>
        </p:txBody>
      </p:sp>
      <p:sp>
        <p:nvSpPr>
          <p:cNvPr id="102" name="Oval 101"/>
          <p:cNvSpPr/>
          <p:nvPr/>
        </p:nvSpPr>
        <p:spPr>
          <a:xfrm>
            <a:off x="1897705" y="3183175"/>
            <a:ext cx="205996" cy="205996"/>
          </a:xfrm>
          <a:prstGeom prst="ellipse">
            <a:avLst/>
          </a:prstGeom>
          <a:solidFill>
            <a:srgbClr val="9A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42982" y="5084120"/>
            <a:ext cx="3149937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PROPOSED</a:t>
            </a:r>
            <a:r>
              <a:rPr lang="en-US" sz="4000" b="1" spc="-150" dirty="0">
                <a:solidFill>
                  <a:srgbClr val="DA101A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 USERS 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65" name="Isosceles Triangle 6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Isosceles Triangle 6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2679172" y="808455"/>
            <a:ext cx="24834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Basic Administrative Functionalities 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854689" y="4612988"/>
            <a:ext cx="3873242" cy="1154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Maintenance and Management of E-services and Mobile Application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Responsible for necessary approval workflows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971486" y="871264"/>
            <a:ext cx="4322059" cy="61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Business Users who avail the MOCCAE Services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8933217" y="4538619"/>
            <a:ext cx="3258784" cy="615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ller Light" panose="02000503000000020004" pitchFamily="2" charset="0"/>
              </a:rPr>
              <a:t>Individual users who avail the MOCCAE services.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8926690" y="3992828"/>
            <a:ext cx="9526" cy="204714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58" y="2950472"/>
            <a:ext cx="637121" cy="637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047" y="3006774"/>
            <a:ext cx="677704" cy="601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63" y="2930951"/>
            <a:ext cx="697253" cy="697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7754" y="2952491"/>
            <a:ext cx="648550" cy="64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71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51207" y="2064314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17997" y="743881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19711" y="102433"/>
            <a:ext cx="746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45825" y="-9089"/>
            <a:ext cx="4242050" cy="5313383"/>
            <a:chOff x="7145825" y="-9089"/>
            <a:chExt cx="4242050" cy="53133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 rot="10800000" flipH="1">
              <a:off x="7145825" y="-9089"/>
              <a:ext cx="4242050" cy="531338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9372705" y="4620218"/>
              <a:ext cx="73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08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91248" y="3428046"/>
              <a:ext cx="528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07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4070" y="2104776"/>
              <a:ext cx="5610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06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54957" y="788415"/>
              <a:ext cx="5400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05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212548" y="4573223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89285" y="3393278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7732" y="491838"/>
            <a:ext cx="3413202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RESPONSIVE WEB, MOBILE AND TABLET APPLICATION WITH OFFLINE FORMS SAVING AND  ONLINE SYNC CAPABILITIES</a:t>
            </a:r>
          </a:p>
          <a:p>
            <a:pPr algn="r">
              <a:lnSpc>
                <a:spcPts val="2100"/>
              </a:lnSpc>
            </a:pPr>
            <a:endParaRPr lang="en-US" sz="2000" b="1" spc="160" dirty="0">
              <a:solidFill>
                <a:prstClr val="black"/>
              </a:solidFill>
              <a:latin typeface="Simplifica" panose="02000000000000000000" pitchFamily="2" charset="0"/>
              <a:ea typeface="SimHei" panose="02010609060101010101" pitchFamily="49" charset="-122"/>
              <a:cs typeface="Open Sans Extrabold" panose="020B09060308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4946" y="4482988"/>
            <a:ext cx="2965128" cy="60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MULTILINGUAL – ENGLISH &amp; ARABIC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40664" y="3318049"/>
            <a:ext cx="3566062" cy="60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fr-FR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INTEGRATE WITH OTHER PARTNER SYSTEMS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27579" y="2095088"/>
            <a:ext cx="2975988" cy="606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CONTINUOUS FEEDBACK AND PERFORMANCE MONITORING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712407" y="608186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12407" y="1877348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12407" y="3218442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01305" y="4402404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78841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1998119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3279997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455409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39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6" name="Isosceles Triangle 45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181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5" y="-11576"/>
            <a:ext cx="339611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652030" y="232122"/>
            <a:ext cx="7037607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EXTENSION </a:t>
            </a:r>
            <a:b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</a:b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SYSTEM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205704" y="2885241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33009" y="2179031"/>
            <a:ext cx="587057" cy="4678969"/>
            <a:chOff x="7643953" y="2988656"/>
            <a:chExt cx="587057" cy="4678969"/>
          </a:xfrm>
        </p:grpSpPr>
        <p:sp>
          <p:nvSpPr>
            <p:cNvPr id="5" name="Donut 4"/>
            <p:cNvSpPr/>
            <p:nvPr/>
          </p:nvSpPr>
          <p:spPr>
            <a:xfrm>
              <a:off x="7643953" y="2988656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5" idx="4"/>
            </p:cNvCxnSpPr>
            <p:nvPr/>
          </p:nvCxnSpPr>
          <p:spPr>
            <a:xfrm>
              <a:off x="7937482" y="3575713"/>
              <a:ext cx="0" cy="4091912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20066" y="2262335"/>
            <a:ext cx="1026931" cy="369332"/>
            <a:chOff x="6109916" y="3432209"/>
            <a:chExt cx="1026931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9916" y="3432209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Open Sans Light" panose="020B0306030504020204" pitchFamily="34" charset="0"/>
                  <a:ea typeface="Times New Roman" panose="02020603050405020304" pitchFamily="18" charset="0"/>
                </a:rPr>
                <a:t>Admin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6949130" y="3555527"/>
              <a:ext cx="201622" cy="173812"/>
            </a:xfrm>
            <a:prstGeom prst="triangl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5705371" y="2714970"/>
            <a:ext cx="6672159" cy="2426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Components and Sub Components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Creates Activities and Tasks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Control Points for activities 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Qualitative and Quantitative points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evaluation scales for Control Points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Create Reference Material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 Farmers list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8792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7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63263" y="1708414"/>
            <a:ext cx="4266792" cy="369332"/>
            <a:chOff x="6109916" y="3432209"/>
            <a:chExt cx="4266792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9916" y="3432209"/>
              <a:ext cx="40929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A6B41E"/>
                  </a:solidFill>
                  <a:latin typeface="Open Sans Light" panose="020B0306030504020204" pitchFamily="34" charset="0"/>
                </a:rPr>
                <a:t>Agricultural Extension Engineers (AEE)</a:t>
              </a:r>
              <a:endParaRPr lang="en-US" dirty="0">
                <a:solidFill>
                  <a:srgbClr val="A6B41E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10188991" y="3567445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33897" y="2186609"/>
            <a:ext cx="55823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Login using AD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Place Farm replacement Request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Lookup farm characteristics and reports from ADAFSA Database. Access </a:t>
            </a:r>
            <a:r>
              <a:rPr lang="en-US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 previous </a:t>
            </a: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reports </a:t>
            </a:r>
            <a:r>
              <a:rPr lang="en-US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 “Read only Mode</a:t>
            </a:r>
            <a:endParaRPr lang="en-US" dirty="0" smtClean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Assessment of Farms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Look up Reference Material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Capture(Evaluation Results) using </a:t>
            </a:r>
            <a:r>
              <a:rPr lang="en-US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SES </a:t>
            </a: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Application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Evaluation Request send for approval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Evaluation results sent to farmer after approval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19178" y="0"/>
            <a:ext cx="587057" cy="6858000"/>
            <a:chOff x="5419178" y="0"/>
            <a:chExt cx="587057" cy="6858000"/>
          </a:xfrm>
        </p:grpSpPr>
        <p:sp>
          <p:nvSpPr>
            <p:cNvPr id="5" name="Donut 4"/>
            <p:cNvSpPr/>
            <p:nvPr/>
          </p:nvSpPr>
          <p:spPr>
            <a:xfrm>
              <a:off x="5419178" y="1599552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AFB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12707" y="0"/>
              <a:ext cx="0" cy="159955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721230" y="3528658"/>
              <a:ext cx="6709" cy="332934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7" y="2186609"/>
              <a:ext cx="0" cy="1351824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8680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5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14758" y="1533214"/>
            <a:ext cx="3107628" cy="369332"/>
            <a:chOff x="6104609" y="3772492"/>
            <a:chExt cx="3107628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4609" y="3772492"/>
              <a:ext cx="29338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Open Sans Light" panose="020B0306030504020204" pitchFamily="34" charset="0"/>
                </a:rPr>
                <a:t>Extension Center Manager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9024520" y="3896088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14758" y="1988129"/>
            <a:ext cx="496638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Raise </a:t>
            </a:r>
            <a:r>
              <a:rPr lang="en-US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Request for </a:t>
            </a: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Replacement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Review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edit the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report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if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needed before approving it to sent to farm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owner</a:t>
            </a:r>
            <a:r>
              <a:rPr lang="en-GB" dirty="0"/>
              <a:t>.</a:t>
            </a: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33007" y="35193"/>
            <a:ext cx="587057" cy="6840802"/>
            <a:chOff x="5433007" y="35193"/>
            <a:chExt cx="587057" cy="6840802"/>
          </a:xfrm>
        </p:grpSpPr>
        <p:sp>
          <p:nvSpPr>
            <p:cNvPr id="5" name="Donut 4"/>
            <p:cNvSpPr/>
            <p:nvPr/>
          </p:nvSpPr>
          <p:spPr>
            <a:xfrm>
              <a:off x="5433007" y="1427273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02099" y="35193"/>
              <a:ext cx="24437" cy="139208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6" y="2014330"/>
              <a:ext cx="0" cy="4861665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1389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7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63263" y="1708414"/>
            <a:ext cx="4029204" cy="369332"/>
            <a:chOff x="6109916" y="3432209"/>
            <a:chExt cx="4029204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9916" y="3432209"/>
              <a:ext cx="39422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A6B41E"/>
                  </a:solidFill>
                  <a:latin typeface="Open Sans Light" panose="020B0306030504020204" pitchFamily="34" charset="0"/>
                </a:rPr>
                <a:t>Area Manager and Section Manager </a:t>
              </a:r>
              <a:endParaRPr lang="en-US" dirty="0">
                <a:solidFill>
                  <a:srgbClr val="A6B41E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9951403" y="3512362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33896" y="2186609"/>
            <a:ext cx="6158103" cy="376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Area Manager - Approve/Reject Farm Replacement request from Extension Center Manager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Section Manager - Approve/Reject Farm Replacement request from Area Manager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Reports on specific agricultural practices, performance of AEE, statistical data of various farming systems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Altering Subject Matter Specialists (SMS)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Monitoring and evaluation of regional programs and technical staff;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Mobilizing regional human and material resources.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19178" y="0"/>
            <a:ext cx="587057" cy="6858000"/>
            <a:chOff x="5419178" y="0"/>
            <a:chExt cx="587057" cy="6858000"/>
          </a:xfrm>
        </p:grpSpPr>
        <p:sp>
          <p:nvSpPr>
            <p:cNvPr id="5" name="Donut 4"/>
            <p:cNvSpPr/>
            <p:nvPr/>
          </p:nvSpPr>
          <p:spPr>
            <a:xfrm>
              <a:off x="5419178" y="1599552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AFBE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12707" y="0"/>
              <a:ext cx="0" cy="159955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721230" y="3528658"/>
              <a:ext cx="6709" cy="3329342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7" y="2186609"/>
              <a:ext cx="0" cy="1351824"/>
            </a:xfrm>
            <a:prstGeom prst="line">
              <a:avLst/>
            </a:prstGeom>
            <a:ln w="50800">
              <a:solidFill>
                <a:srgbClr val="AFBE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6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09305" y="2830577"/>
            <a:ext cx="36363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spc="-150" dirty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SCOPE</a:t>
            </a:r>
            <a:endParaRPr lang="en-US" sz="60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14758" y="1533214"/>
            <a:ext cx="1810799" cy="369332"/>
            <a:chOff x="6104609" y="3772492"/>
            <a:chExt cx="1810799" cy="369332"/>
          </a:xfrm>
        </p:grpSpPr>
        <p:sp>
          <p:nvSpPr>
            <p:cNvPr id="27" name="Rectangle 26"/>
            <p:cNvSpPr/>
            <p:nvPr/>
          </p:nvSpPr>
          <p:spPr>
            <a:xfrm>
              <a:off x="6104609" y="3772492"/>
              <a:ext cx="1636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C00000"/>
                  </a:solidFill>
                  <a:latin typeface="Open Sans Light" panose="020B0306030504020204" pitchFamily="34" charset="0"/>
                </a:rPr>
                <a:t>Farm Owners 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1" name="Isosceles Triangle 30"/>
            <p:cNvSpPr/>
            <p:nvPr/>
          </p:nvSpPr>
          <p:spPr>
            <a:xfrm rot="16200000">
              <a:off x="7727691" y="3896088"/>
              <a:ext cx="201622" cy="1738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014758" y="1988129"/>
            <a:ext cx="5745686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Receive Farm Visit Notifications 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Owners by accessing “</a:t>
            </a:r>
            <a:r>
              <a:rPr lang="en-GB" dirty="0" err="1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Mazraati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” can</a:t>
            </a:r>
          </a:p>
          <a:p>
            <a:pPr marL="0" lvl="1">
              <a:lnSpc>
                <a:spcPts val="2600"/>
              </a:lnSpc>
            </a:pP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read the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reports </a:t>
            </a:r>
            <a:r>
              <a:rPr lang="en-GB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related to their respective </a:t>
            </a:r>
            <a:r>
              <a:rPr lang="en-GB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farms to take appropriate actions.</a:t>
            </a:r>
          </a:p>
          <a:p>
            <a:pPr marL="285750" lvl="1" indent="-285750">
              <a:lnSpc>
                <a:spcPts val="2600"/>
              </a:lnSpc>
              <a:buFont typeface="Wingdings" panose="05000000000000000000" pitchFamily="2" charset="2"/>
              <a:buChar char="§"/>
            </a:pPr>
            <a:r>
              <a:rPr lang="en-US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View Reports </a:t>
            </a:r>
            <a:endParaRPr lang="en-US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33007" y="35193"/>
            <a:ext cx="587057" cy="6840802"/>
            <a:chOff x="5433007" y="35193"/>
            <a:chExt cx="587057" cy="6840802"/>
          </a:xfrm>
        </p:grpSpPr>
        <p:sp>
          <p:nvSpPr>
            <p:cNvPr id="5" name="Donut 4"/>
            <p:cNvSpPr/>
            <p:nvPr/>
          </p:nvSpPr>
          <p:spPr>
            <a:xfrm>
              <a:off x="5433007" y="1427273"/>
              <a:ext cx="587057" cy="587057"/>
            </a:xfrm>
            <a:prstGeom prst="donut">
              <a:avLst>
                <a:gd name="adj" fmla="val 18220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cxnSpLocks/>
              <a:endCxn id="5" idx="0"/>
            </p:cNvCxnSpPr>
            <p:nvPr/>
          </p:nvCxnSpPr>
          <p:spPr>
            <a:xfrm>
              <a:off x="5702099" y="35193"/>
              <a:ext cx="24437" cy="139208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5726536" y="2014330"/>
              <a:ext cx="0" cy="4861665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412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7348</TotalTime>
  <Words>952</Words>
  <Application>Microsoft Office PowerPoint</Application>
  <PresentationFormat>Widescreen</PresentationFormat>
  <Paragraphs>247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7" baseType="lpstr">
      <vt:lpstr>Aller Light</vt:lpstr>
      <vt:lpstr>Archivo Black</vt:lpstr>
      <vt:lpstr>Arial</vt:lpstr>
      <vt:lpstr>Bebas Neue</vt:lpstr>
      <vt:lpstr>Calibri</vt:lpstr>
      <vt:lpstr>Calibri Light</vt:lpstr>
      <vt:lpstr>Gungsuh</vt:lpstr>
      <vt:lpstr>Open Sans Extrabold</vt:lpstr>
      <vt:lpstr>Open Sans Light</vt:lpstr>
      <vt:lpstr>Open Sans Semibold</vt:lpstr>
      <vt:lpstr>Raleway Black</vt:lpstr>
      <vt:lpstr>Raleway ExtraBold</vt:lpstr>
      <vt:lpstr>Raleway Light</vt:lpstr>
      <vt:lpstr>Raleway Medium</vt:lpstr>
      <vt:lpstr>Raleway SemiBold</vt:lpstr>
      <vt:lpstr>SimHei</vt:lpstr>
      <vt:lpstr>Simplifica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Verbat</cp:lastModifiedBy>
  <cp:revision>850</cp:revision>
  <dcterms:created xsi:type="dcterms:W3CDTF">2018-10-04T10:08:31Z</dcterms:created>
  <dcterms:modified xsi:type="dcterms:W3CDTF">2020-09-13T13:56:07Z</dcterms:modified>
</cp:coreProperties>
</file>